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slides/slide14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129.xml" ContentType="application/vnd.openxmlformats-officedocument.presentationml.slide+xml"/>
  <Override PartName="/ppt/slides/slide147.xml" ContentType="application/vnd.openxmlformats-officedocument.presentationml.slide+xml"/>
  <Override PartName="/ppt/slides/slide158.xml" ContentType="application/vnd.openxmlformats-officedocument.presentationml.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136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slides/slide143.xml" ContentType="application/vnd.openxmlformats-officedocument.presentationml.slide+xml"/>
  <Override PartName="/ppt/slides/slide154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32.xml" ContentType="application/vnd.openxmlformats-officedocument.presentationml.slide+xml"/>
  <Override PartName="/ppt/slides/slide150.xml" ContentType="application/vnd.openxmlformats-officedocument.presentationml.slide+xml"/>
  <Override PartName="/ppt/slides/slide161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s/slide159.xml" ContentType="application/vnd.openxmlformats-officedocument.presentationml.slide+xml"/>
  <Override PartName="/ppt/slides/slide119.xml" ContentType="application/vnd.openxmlformats-officedocument.presentationml.slide+xml"/>
  <Override PartName="/ppt/slides/slide148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slides/slide155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slides/slide115.xml" ContentType="application/vnd.openxmlformats-officedocument.presentationml.slide+xml"/>
  <Override PartName="/ppt/slides/slide144.xml" ContentType="application/vnd.openxmlformats-officedocument.presentationml.slide+xml"/>
  <Override PartName="/ppt/slides/slide162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s/slide151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s/slide140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theme/themeOverride3.xml" ContentType="application/vnd.openxmlformats-officedocument.themeOverr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s/slide14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38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145.xml" ContentType="application/vnd.openxmlformats-officedocument.presentationml.slide+xml"/>
  <Override PartName="/ppt/slides/slide156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s/slide163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141.xml" ContentType="application/vnd.openxmlformats-officedocument.presentationml.slide+xml"/>
  <Override PartName="/ppt/slides/slide152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39.xml" ContentType="application/vnd.openxmlformats-officedocument.presentationml.slide+xml"/>
  <Override PartName="/ppt/slides/slide157.xml" ContentType="application/vnd.openxmlformats-officedocument.presentationml.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slides/slide146.xml" ContentType="application/vnd.openxmlformats-officedocument.presentationml.slide+xml"/>
  <Override PartName="/ppt/slides/slide164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53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slides/slide160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s/slide3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  <p:sldMasterId id="2147483819" r:id="rId2"/>
  </p:sldMasterIdLst>
  <p:notesMasterIdLst>
    <p:notesMasterId r:id="rId167"/>
  </p:notesMasterIdLst>
  <p:sldIdLst>
    <p:sldId id="835" r:id="rId3"/>
    <p:sldId id="811" r:id="rId4"/>
    <p:sldId id="566" r:id="rId5"/>
    <p:sldId id="549" r:id="rId6"/>
    <p:sldId id="563" r:id="rId7"/>
    <p:sldId id="562" r:id="rId8"/>
    <p:sldId id="545" r:id="rId9"/>
    <p:sldId id="546" r:id="rId10"/>
    <p:sldId id="737" r:id="rId11"/>
    <p:sldId id="551" r:id="rId12"/>
    <p:sldId id="593" r:id="rId13"/>
    <p:sldId id="550" r:id="rId14"/>
    <p:sldId id="313" r:id="rId15"/>
    <p:sldId id="524" r:id="rId16"/>
    <p:sldId id="526" r:id="rId17"/>
    <p:sldId id="405" r:id="rId18"/>
    <p:sldId id="314" r:id="rId19"/>
    <p:sldId id="528" r:id="rId20"/>
    <p:sldId id="538" r:id="rId21"/>
    <p:sldId id="539" r:id="rId22"/>
    <p:sldId id="540" r:id="rId23"/>
    <p:sldId id="541" r:id="rId24"/>
    <p:sldId id="542" r:id="rId25"/>
    <p:sldId id="321" r:id="rId26"/>
    <p:sldId id="323" r:id="rId27"/>
    <p:sldId id="325" r:id="rId28"/>
    <p:sldId id="326" r:id="rId29"/>
    <p:sldId id="393" r:id="rId30"/>
    <p:sldId id="401" r:id="rId31"/>
    <p:sldId id="402" r:id="rId32"/>
    <p:sldId id="530" r:id="rId33"/>
    <p:sldId id="404" r:id="rId34"/>
    <p:sldId id="407" r:id="rId35"/>
    <p:sldId id="543" r:id="rId36"/>
    <p:sldId id="302" r:id="rId37"/>
    <p:sldId id="738" r:id="rId38"/>
    <p:sldId id="558" r:id="rId39"/>
    <p:sldId id="559" r:id="rId40"/>
    <p:sldId id="564" r:id="rId41"/>
    <p:sldId id="750" r:id="rId42"/>
    <p:sldId id="561" r:id="rId43"/>
    <p:sldId id="552" r:id="rId44"/>
    <p:sldId id="553" r:id="rId45"/>
    <p:sldId id="554" r:id="rId46"/>
    <p:sldId id="555" r:id="rId47"/>
    <p:sldId id="745" r:id="rId48"/>
    <p:sldId id="748" r:id="rId49"/>
    <p:sldId id="556" r:id="rId50"/>
    <p:sldId id="812" r:id="rId51"/>
    <p:sldId id="813" r:id="rId52"/>
    <p:sldId id="814" r:id="rId53"/>
    <p:sldId id="815" r:id="rId54"/>
    <p:sldId id="816" r:id="rId55"/>
    <p:sldId id="817" r:id="rId56"/>
    <p:sldId id="818" r:id="rId57"/>
    <p:sldId id="570" r:id="rId58"/>
    <p:sldId id="567" r:id="rId59"/>
    <p:sldId id="568" r:id="rId60"/>
    <p:sldId id="569" r:id="rId61"/>
    <p:sldId id="571" r:id="rId62"/>
    <p:sldId id="573" r:id="rId63"/>
    <p:sldId id="574" r:id="rId64"/>
    <p:sldId id="575" r:id="rId65"/>
    <p:sldId id="577" r:id="rId66"/>
    <p:sldId id="749" r:id="rId67"/>
    <p:sldId id="578" r:id="rId68"/>
    <p:sldId id="580" r:id="rId69"/>
    <p:sldId id="581" r:id="rId70"/>
    <p:sldId id="582" r:id="rId71"/>
    <p:sldId id="585" r:id="rId72"/>
    <p:sldId id="586" r:id="rId73"/>
    <p:sldId id="595" r:id="rId74"/>
    <p:sldId id="587" r:id="rId75"/>
    <p:sldId id="596" r:id="rId76"/>
    <p:sldId id="598" r:id="rId77"/>
    <p:sldId id="599" r:id="rId78"/>
    <p:sldId id="619" r:id="rId79"/>
    <p:sldId id="622" r:id="rId80"/>
    <p:sldId id="625" r:id="rId81"/>
    <p:sldId id="627" r:id="rId82"/>
    <p:sldId id="611" r:id="rId83"/>
    <p:sldId id="635" r:id="rId84"/>
    <p:sldId id="638" r:id="rId85"/>
    <p:sldId id="589" r:id="rId86"/>
    <p:sldId id="590" r:id="rId87"/>
    <p:sldId id="591" r:id="rId88"/>
    <p:sldId id="594" r:id="rId89"/>
    <p:sldId id="612" r:id="rId90"/>
    <p:sldId id="613" r:id="rId91"/>
    <p:sldId id="640" r:id="rId92"/>
    <p:sldId id="644" r:id="rId93"/>
    <p:sldId id="648" r:id="rId94"/>
    <p:sldId id="649" r:id="rId95"/>
    <p:sldId id="511" r:id="rId96"/>
    <p:sldId id="714" r:id="rId97"/>
    <p:sldId id="716" r:id="rId98"/>
    <p:sldId id="715" r:id="rId99"/>
    <p:sldId id="718" r:id="rId100"/>
    <p:sldId id="719" r:id="rId101"/>
    <p:sldId id="721" r:id="rId102"/>
    <p:sldId id="723" r:id="rId103"/>
    <p:sldId id="727" r:id="rId104"/>
    <p:sldId id="728" r:id="rId105"/>
    <p:sldId id="733" r:id="rId106"/>
    <p:sldId id="734" r:id="rId107"/>
    <p:sldId id="736" r:id="rId108"/>
    <p:sldId id="650" r:id="rId109"/>
    <p:sldId id="653" r:id="rId110"/>
    <p:sldId id="654" r:id="rId111"/>
    <p:sldId id="659" r:id="rId112"/>
    <p:sldId id="661" r:id="rId113"/>
    <p:sldId id="662" r:id="rId114"/>
    <p:sldId id="664" r:id="rId115"/>
    <p:sldId id="665" r:id="rId116"/>
    <p:sldId id="667" r:id="rId117"/>
    <p:sldId id="669" r:id="rId118"/>
    <p:sldId id="670" r:id="rId119"/>
    <p:sldId id="673" r:id="rId120"/>
    <p:sldId id="532" r:id="rId121"/>
    <p:sldId id="510" r:id="rId122"/>
    <p:sldId id="676" r:id="rId123"/>
    <p:sldId id="678" r:id="rId124"/>
    <p:sldId id="681" r:id="rId125"/>
    <p:sldId id="684" r:id="rId126"/>
    <p:sldId id="685" r:id="rId127"/>
    <p:sldId id="691" r:id="rId128"/>
    <p:sldId id="832" r:id="rId129"/>
    <p:sldId id="833" r:id="rId130"/>
    <p:sldId id="834" r:id="rId131"/>
    <p:sldId id="693" r:id="rId132"/>
    <p:sldId id="694" r:id="rId133"/>
    <p:sldId id="696" r:id="rId134"/>
    <p:sldId id="698" r:id="rId135"/>
    <p:sldId id="700" r:id="rId136"/>
    <p:sldId id="701" r:id="rId137"/>
    <p:sldId id="703" r:id="rId138"/>
    <p:sldId id="704" r:id="rId139"/>
    <p:sldId id="706" r:id="rId140"/>
    <p:sldId id="707" r:id="rId141"/>
    <p:sldId id="708" r:id="rId142"/>
    <p:sldId id="709" r:id="rId143"/>
    <p:sldId id="710" r:id="rId144"/>
    <p:sldId id="711" r:id="rId145"/>
    <p:sldId id="712" r:id="rId146"/>
    <p:sldId id="713" r:id="rId147"/>
    <p:sldId id="819" r:id="rId148"/>
    <p:sldId id="820" r:id="rId149"/>
    <p:sldId id="822" r:id="rId150"/>
    <p:sldId id="823" r:id="rId151"/>
    <p:sldId id="824" r:id="rId152"/>
    <p:sldId id="825" r:id="rId153"/>
    <p:sldId id="826" r:id="rId154"/>
    <p:sldId id="827" r:id="rId155"/>
    <p:sldId id="828" r:id="rId156"/>
    <p:sldId id="829" r:id="rId157"/>
    <p:sldId id="830" r:id="rId158"/>
    <p:sldId id="803" r:id="rId159"/>
    <p:sldId id="804" r:id="rId160"/>
    <p:sldId id="805" r:id="rId161"/>
    <p:sldId id="806" r:id="rId162"/>
    <p:sldId id="807" r:id="rId163"/>
    <p:sldId id="808" r:id="rId164"/>
    <p:sldId id="809" r:id="rId165"/>
    <p:sldId id="810" r:id="rId16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8000"/>
    <a:srgbClr val="CC0066"/>
    <a:srgbClr val="0033CC"/>
    <a:srgbClr val="1C1C1C"/>
    <a:srgbClr val="FF99FF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961"/>
    <p:restoredTop sz="80639"/>
  </p:normalViewPr>
  <p:slideViewPr>
    <p:cSldViewPr>
      <p:cViewPr>
        <p:scale>
          <a:sx n="75" d="100"/>
          <a:sy n="75" d="100"/>
        </p:scale>
        <p:origin x="-9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15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slide" Target="slides/slide131.xml"/><Relationship Id="rId138" Type="http://schemas.openxmlformats.org/officeDocument/2006/relationships/slide" Target="slides/slide136.xml"/><Relationship Id="rId154" Type="http://schemas.openxmlformats.org/officeDocument/2006/relationships/slide" Target="slides/slide152.xml"/><Relationship Id="rId159" Type="http://schemas.openxmlformats.org/officeDocument/2006/relationships/slide" Target="slides/slide157.xml"/><Relationship Id="rId170" Type="http://schemas.openxmlformats.org/officeDocument/2006/relationships/theme" Target="theme/theme1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28" Type="http://schemas.openxmlformats.org/officeDocument/2006/relationships/slide" Target="slides/slide126.xml"/><Relationship Id="rId144" Type="http://schemas.openxmlformats.org/officeDocument/2006/relationships/slide" Target="slides/slide142.xml"/><Relationship Id="rId149" Type="http://schemas.openxmlformats.org/officeDocument/2006/relationships/slide" Target="slides/slide147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60" Type="http://schemas.openxmlformats.org/officeDocument/2006/relationships/slide" Target="slides/slide158.xml"/><Relationship Id="rId165" Type="http://schemas.openxmlformats.org/officeDocument/2006/relationships/slide" Target="slides/slide16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134" Type="http://schemas.openxmlformats.org/officeDocument/2006/relationships/slide" Target="slides/slide132.xml"/><Relationship Id="rId139" Type="http://schemas.openxmlformats.org/officeDocument/2006/relationships/slide" Target="slides/slide13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50" Type="http://schemas.openxmlformats.org/officeDocument/2006/relationships/slide" Target="slides/slide148.xml"/><Relationship Id="rId155" Type="http://schemas.openxmlformats.org/officeDocument/2006/relationships/slide" Target="slides/slide153.xml"/><Relationship Id="rId171" Type="http://schemas.openxmlformats.org/officeDocument/2006/relationships/tableStyles" Target="tableStyles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24" Type="http://schemas.openxmlformats.org/officeDocument/2006/relationships/slide" Target="slides/slide122.xml"/><Relationship Id="rId129" Type="http://schemas.openxmlformats.org/officeDocument/2006/relationships/slide" Target="slides/slide127.xml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40" Type="http://schemas.openxmlformats.org/officeDocument/2006/relationships/slide" Target="slides/slide138.xml"/><Relationship Id="rId145" Type="http://schemas.openxmlformats.org/officeDocument/2006/relationships/slide" Target="slides/slide143.xml"/><Relationship Id="rId161" Type="http://schemas.openxmlformats.org/officeDocument/2006/relationships/slide" Target="slides/slide159.xml"/><Relationship Id="rId166" Type="http://schemas.openxmlformats.org/officeDocument/2006/relationships/slide" Target="slides/slide16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127" Type="http://schemas.openxmlformats.org/officeDocument/2006/relationships/slide" Target="slides/slide12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130" Type="http://schemas.openxmlformats.org/officeDocument/2006/relationships/slide" Target="slides/slide128.xml"/><Relationship Id="rId135" Type="http://schemas.openxmlformats.org/officeDocument/2006/relationships/slide" Target="slides/slide133.xml"/><Relationship Id="rId143" Type="http://schemas.openxmlformats.org/officeDocument/2006/relationships/slide" Target="slides/slide141.xml"/><Relationship Id="rId148" Type="http://schemas.openxmlformats.org/officeDocument/2006/relationships/slide" Target="slides/slide146.xml"/><Relationship Id="rId151" Type="http://schemas.openxmlformats.org/officeDocument/2006/relationships/slide" Target="slides/slide149.xml"/><Relationship Id="rId156" Type="http://schemas.openxmlformats.org/officeDocument/2006/relationships/slide" Target="slides/slide154.xml"/><Relationship Id="rId164" Type="http://schemas.openxmlformats.org/officeDocument/2006/relationships/slide" Target="slides/slide162.xml"/><Relationship Id="rId16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141" Type="http://schemas.openxmlformats.org/officeDocument/2006/relationships/slide" Target="slides/slide139.xml"/><Relationship Id="rId146" Type="http://schemas.openxmlformats.org/officeDocument/2006/relationships/slide" Target="slides/slide144.xml"/><Relationship Id="rId167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162" Type="http://schemas.openxmlformats.org/officeDocument/2006/relationships/slide" Target="slides/slide16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slide" Target="slides/slide129.xml"/><Relationship Id="rId136" Type="http://schemas.openxmlformats.org/officeDocument/2006/relationships/slide" Target="slides/slide134.xml"/><Relationship Id="rId157" Type="http://schemas.openxmlformats.org/officeDocument/2006/relationships/slide" Target="slides/slide15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52" Type="http://schemas.openxmlformats.org/officeDocument/2006/relationships/slide" Target="slides/slide15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26" Type="http://schemas.openxmlformats.org/officeDocument/2006/relationships/slide" Target="slides/slide124.xml"/><Relationship Id="rId147" Type="http://schemas.openxmlformats.org/officeDocument/2006/relationships/slide" Target="slides/slide145.xml"/><Relationship Id="rId16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142" Type="http://schemas.openxmlformats.org/officeDocument/2006/relationships/slide" Target="slides/slide140.xml"/><Relationship Id="rId163" Type="http://schemas.openxmlformats.org/officeDocument/2006/relationships/slide" Target="slides/slide161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116" Type="http://schemas.openxmlformats.org/officeDocument/2006/relationships/slide" Target="slides/slide114.xml"/><Relationship Id="rId137" Type="http://schemas.openxmlformats.org/officeDocument/2006/relationships/slide" Target="slides/slide135.xml"/><Relationship Id="rId158" Type="http://schemas.openxmlformats.org/officeDocument/2006/relationships/slide" Target="slides/slide156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111" Type="http://schemas.openxmlformats.org/officeDocument/2006/relationships/slide" Target="slides/slide109.xml"/><Relationship Id="rId132" Type="http://schemas.openxmlformats.org/officeDocument/2006/relationships/slide" Target="slides/slide130.xml"/><Relationship Id="rId153" Type="http://schemas.openxmlformats.org/officeDocument/2006/relationships/slide" Target="slides/slide1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B179B1F-36D0-4C3F-AF52-CFBF157F7DCA}" type="datetimeFigureOut">
              <a:rPr lang="en-US" altLang="en-US"/>
              <a:pPr/>
              <a:t>9/13/2018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603ED6A-FB7D-4079-9A5A-2046F6E78BD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Moral je izraz koji se koristi za oznacavanje onih postupaka I delatnosti cija je ispravnost ili pogresnost od znacaja. Skup pisanih I nepisanih pravila koja vladaju jednim drustvom, odnoso pravila koja vladaju tim deltnostima I vrednosti koje te delatnosti I postupci neguju, usadjuju I primenjuju.</a:t>
            </a:r>
            <a:endParaRPr lang="is-IS" altLang="en-US" smtClean="0"/>
          </a:p>
          <a:p>
            <a:endParaRPr lang="is-IS" altLang="en-US" smtClean="0"/>
          </a:p>
          <a:p>
            <a:r>
              <a:rPr lang="is-IS" altLang="en-US" smtClean="0"/>
              <a:t>Bez usvojene morlnosti ne bi bilo ni stabilnosti drustva u kojem bi biznis mogao da se odvija u miru i sigurnosti.</a:t>
            </a:r>
          </a:p>
          <a:p>
            <a:r>
              <a:rPr lang="is-IS" altLang="en-US" smtClean="0"/>
              <a:t>Mozemo reci da s emoral sastoji od pravila ljudskog ponasanja koji tacno odredjuju koji su postupci pogresni ili nemoralni i ispravni ili moralni.</a:t>
            </a:r>
            <a:endParaRPr lang="en-US" altLang="en-US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C970445-CF8A-4EED-9D5D-6E0FC7A35B46}" type="slidenum">
              <a:rPr lang="en-US" altLang="en-US"/>
              <a:pPr/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14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914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5BC976E-A247-4A49-980C-C1DC5E081471}" type="slidenum">
              <a:rPr lang="en-US" altLang="en-US"/>
              <a:pPr/>
              <a:t>164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Uobicajeno moralno iskustvo obuhvata nas amoralna verovanja I osecanja koja iskazujemo moalnim jezikom.</a:t>
            </a:r>
          </a:p>
          <a:p>
            <a:r>
              <a:rPr lang="en-US" altLang="en-US" smtClean="0"/>
              <a:t>Moralni sudovi ukljucuju vrednosno procenjivanje ljudi , radnja ili ustanova kao dobrih ili losih, postenih ili nepostenih itd.</a:t>
            </a: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8CA313E-64C4-47C9-9D32-77E679DDBD9B}" type="slidenum">
              <a:rPr lang="en-US" altLang="en-US"/>
              <a:pPr/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86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Normativna etika predstavlja sistematicno nastojanje da se objasni I obrazlozi moral jednog drustva ili drustva uopste.</a:t>
            </a:r>
          </a:p>
          <a:p>
            <a:r>
              <a:rPr lang="en-US" smtClean="0"/>
              <a:t>Meta etika ili analiticka etika se bavi znacenjem moralnih termina, st znaci izrazi dobar I los, sta naci termin moralna odgovornot, morlna obaveza I sl.</a:t>
            </a:r>
          </a:p>
        </p:txBody>
      </p:sp>
      <p:sp>
        <p:nvSpPr>
          <p:cNvPr id="1986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5DBC31C-D647-4AA9-AE0B-A71B543D5571}" type="slidenum">
              <a:rPr lang="en-US" altLang="en-US"/>
              <a:pPr/>
              <a:t>10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96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996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C8697E4-E5F6-462C-B556-3D94A0CB7289}" type="slidenum">
              <a:rPr lang="en-US" altLang="en-US"/>
              <a:pPr/>
              <a:t>11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07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07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50FE014-63F9-4AD6-B729-D638E0B424E0}" type="slidenum">
              <a:rPr lang="en-US" altLang="en-US"/>
              <a:pPr/>
              <a:t>13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17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To je mit jer sve vise procitate novnskih naslova koji se odnose na skandale u biznisu, cujete o slucajevima podmcivanja, laznog predstavljanja, krivicnih dela, manipulisanjem trzistem, zloupotrebom informacija, I sl. To se desavava ne zato sto poslovni ljudi zele da nanesu zlo vec zato sto u borbi za sticanje profita zanemaruju neke od posledica svog ponasanja. </a:t>
            </a:r>
          </a:p>
        </p:txBody>
      </p:sp>
      <p:sp>
        <p:nvSpPr>
          <p:cNvPr id="2017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22D93B-3058-44B1-94B6-E258BA991A6D}" type="slidenum">
              <a:rPr lang="en-US" altLang="en-US"/>
              <a:pPr/>
              <a:t>15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27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27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1D59FCA-50DD-49E3-A855-4DFDED7744DE}" type="slidenum">
              <a:rPr lang="en-US" altLang="en-US"/>
              <a:pPr/>
              <a:t>18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37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37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D21385D-5503-40F6-A3FC-72B3D262528B}" type="slidenum">
              <a:rPr lang="en-US" altLang="en-US"/>
              <a:pPr/>
              <a:t>34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Poslovna etika proucava primenu licnih normi  na aktivnosti I ciljeve komercijalnih preduzeca. </a:t>
            </a:r>
          </a:p>
        </p:txBody>
      </p:sp>
      <p:sp>
        <p:nvSpPr>
          <p:cNvPr id="2048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6F1BC8D-303C-4C65-B01D-96D9BE35E529}" type="slidenum">
              <a:rPr lang="en-US" altLang="en-US"/>
              <a:pPr/>
              <a:t>35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9B9F01-9594-4CCC-A992-4FA5DD8079A3}" type="datetime1">
              <a:rPr lang="en-US" altLang="en-US"/>
              <a:pPr/>
              <a:t>9/13/2018</a:t>
            </a:fld>
            <a:endParaRPr lang="en-US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Doc. Dr. Tatjana Milivojevic, FPB, Union, I semestar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6C1FEB-2776-4EF0-AD6F-22AE04CAADD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3BFB29-37E0-455B-A139-E636E3D3433C}" type="datetime1">
              <a:rPr lang="en-US" altLang="en-US"/>
              <a:pPr/>
              <a:t>9/13/2018</a:t>
            </a:fld>
            <a:endParaRPr lang="en-US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Doc. Dr. Tatjana Milivojevic, FPB, Union, I semestar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AE5DE9-F750-476B-878F-AD2F6BA3388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7324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324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4CE6DD-4981-4B24-87B4-A84F4B20BC42}" type="datetime1">
              <a:rPr lang="en-US" altLang="en-US"/>
              <a:pPr/>
              <a:t>9/13/2018</a:t>
            </a:fld>
            <a:endParaRPr lang="en-US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Doc. Dr. Tatjana Milivojevic, FPB, Union, I semestar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72E0D-772B-4096-A979-F4B719FA0E5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" name="Right Triangle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en-US" altLang="en-US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7"/>
          <p:cNvSpPr>
            <a:spLocks noChangeArrowheads="1"/>
          </p:cNvSpPr>
          <p:nvPr/>
        </p:nvSpPr>
        <p:spPr bwMode="auto"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anchor="ctr"/>
          <a:lstStyle/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Chevron 8"/>
          <p:cNvSpPr>
            <a:spLocks noChangeArrowheads="1"/>
          </p:cNvSpPr>
          <p:nvPr/>
        </p:nvSpPr>
        <p:spPr bwMode="auto"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anchor="ctr"/>
          <a:lstStyle/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D4190F-C995-46C3-ACED-ED76F668975A}" type="datetime1">
              <a:rPr lang="en-US" altLang="en-US"/>
              <a:pPr/>
              <a:t>9/13/2018</a:t>
            </a:fld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Doc. Dr. Tatjana Milivojevic, FPB, Union, I semestar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9D0B93-3831-4261-90AC-5D1DF66B87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en-US" altLang="en-US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202B71-0415-4A14-BC23-60C6E5123490}" type="datetime1">
              <a:rPr lang="en-US" altLang="en-US"/>
              <a:pPr/>
              <a:t>9/13/2018</a:t>
            </a:fld>
            <a:endParaRPr lang="en-US" alt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Doc. Dr. Tatjana Milivojevic, FPB, Union, I semestar</a:t>
            </a: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23B172-95A8-47CB-878D-BCFA8C72F24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184D2C-C922-421B-83C4-E068F0C8E17D}" type="datetime1">
              <a:rPr lang="en-US" altLang="en-US"/>
              <a:pPr/>
              <a:t>9/13/2018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Doc. Dr. Tatjana Milivojevic, FPB, Union, I semestar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C01BAA-C9AD-4305-9FA1-A6AD0EE2967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" name="Right Triangle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en-US" altLang="en-US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D3CBC7-FBA9-4D94-8769-DDD01FA51639}" type="datetime1">
              <a:rPr lang="en-US" altLang="en-US"/>
              <a:pPr/>
              <a:t>9/13/2018</a:t>
            </a:fld>
            <a:endParaRPr lang="en-US" alt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Doc. Dr. Tatjana Milivojevic, FPB, Union, I semestar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96902-D199-4672-865F-E9E905DF976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EFE840-19A8-4470-BF22-167EA41380C5}" type="datetime1">
              <a:rPr lang="en-US" altLang="en-US"/>
              <a:pPr/>
              <a:t>9/13/2018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Doc. Dr. Tatjana Milivojevic, FPB, Union, I semestar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1E4CA2-7712-4083-B186-FEE0DDDF59F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en-US" altLang="en-US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>
            <a:spLocks noChangeArrowheads="1"/>
          </p:cNvSpPr>
          <p:nvPr/>
        </p:nvSpPr>
        <p:spPr bwMode="auto"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anchor="ctr"/>
          <a:lstStyle/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0" name="Chevron 9"/>
          <p:cNvSpPr>
            <a:spLocks noChangeArrowheads="1"/>
          </p:cNvSpPr>
          <p:nvPr/>
        </p:nvSpPr>
        <p:spPr bwMode="auto"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anchor="ctr"/>
          <a:lstStyle/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C2FD16-D643-45E7-AC81-8146A337D3BE}" type="datetime1">
              <a:rPr lang="en-US" altLang="en-US"/>
              <a:pPr/>
              <a:t>9/13/2018</a:t>
            </a:fld>
            <a:endParaRPr lang="en-US" alt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Doc. Dr. Tatjana Milivojevic, FPB, Union, I semestar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C60F36-D00F-44CF-9412-A78C9091032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FD0CB8-2B25-455B-AF7B-5EC163EDB996}" type="datetime1">
              <a:rPr lang="en-US" altLang="en-US"/>
              <a:pPr/>
              <a:t>9/13/2018</a:t>
            </a:fld>
            <a:endParaRPr lang="en-US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Doc. Dr. Tatjana Milivojevic, FPB, Union, I semestar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1D9A9-251E-4891-BE20-7C87141244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B30969-E7F8-4361-9199-39BFDC8F7C98}" type="datetime1">
              <a:rPr lang="en-US" altLang="en-US"/>
              <a:pPr/>
              <a:t>9/13/2018</a:t>
            </a:fld>
            <a:endParaRPr lang="en-US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Doc. Dr. Tatjana Milivojevic, FPB, Union, I semestar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B8F42B-FC05-465E-9763-CCFF3F976DB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DDAE51-DC95-4901-92F6-EE5B8C7E9082}" type="datetime1">
              <a:rPr lang="en-US" altLang="en-US"/>
              <a:pPr/>
              <a:t>9/13/2018</a:t>
            </a:fld>
            <a:endParaRPr lang="en-US" alt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Doc. Dr. Tatjana Milivojevic, FPB, Union, I semestar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05D833-3DDB-4A4B-A55A-F603E0D1799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9A6197-EA73-47FB-BE59-A5080007FDF5}" type="datetime1">
              <a:rPr lang="en-US" altLang="en-US"/>
              <a:pPr/>
              <a:t>9/13/2018</a:t>
            </a:fld>
            <a:endParaRPr lang="en-US" alt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Doc. Dr. Tatjana Milivojevic, FPB, Union, I semestar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B479E-0ED0-4135-9945-1EE1B45A4D0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766095-98D5-4D03-A460-DA3A75EF4B80}" type="datetime1">
              <a:rPr lang="en-US" altLang="en-US"/>
              <a:pPr/>
              <a:t>9/13/2018</a:t>
            </a:fld>
            <a:endParaRPr lang="en-US" alt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Doc. Dr. Tatjana Milivojevic, FPB, Union, I semestar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F33FF-DB25-4FBC-83A5-BD02B6B57E1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43BE6D-A5A1-4458-BC1E-F01424AEE13C}" type="datetime1">
              <a:rPr lang="en-US" altLang="en-US"/>
              <a:pPr/>
              <a:t>9/13/2018</a:t>
            </a:fld>
            <a:endParaRPr lang="en-US" alt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Doc. Dr. Tatjana Milivojevic, FPB, Union, I semestar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02719-ACA2-444B-A9C0-02A7D36C1D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887A91-DB57-41A3-8BFA-86E60423C865}" type="datetime1">
              <a:rPr lang="en-US" altLang="en-US"/>
              <a:pPr/>
              <a:t>9/13/2018</a:t>
            </a:fld>
            <a:endParaRPr lang="en-US" alt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Doc. Dr. Tatjana Milivojevic, FPB, Union, I semestar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96C1FA-0889-41AA-AB73-34DC0086269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887890-3767-4B1D-94C6-BF5EF5FD206A}" type="datetime1">
              <a:rPr lang="en-US" altLang="en-US"/>
              <a:pPr/>
              <a:t>9/13/2018</a:t>
            </a:fld>
            <a:endParaRPr lang="en-US" alt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Doc. Dr. Tatjana Milivojevic, FPB, Union, I semestar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DAF7B-F471-4E82-B958-69B61A642B5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en-US" altLang="en-US">
              <a:solidFill>
                <a:srgbClr val="FFFFFF"/>
              </a:solidFill>
              <a:cs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fld id="{33C7C2F2-9318-47B5-91CB-C87C0B858D4A}" type="datetime1">
              <a:rPr lang="en-US" altLang="en-US"/>
              <a:pPr/>
              <a:t>9/13/2018</a:t>
            </a:fld>
            <a:endParaRPr lang="en-US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ea typeface="+mn-ea"/>
              </a:defRPr>
            </a:lvl1pPr>
            <a:extLst/>
          </a:lstStyle>
          <a:p>
            <a:pPr>
              <a:defRPr/>
            </a:pPr>
            <a:r>
              <a:rPr lang="en-US"/>
              <a:t>Doc. Dr. Tatjana Milivojevic, FPB, Union, I semestar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A598A17D-E88B-462B-9082-F4CD80D1F54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201" r:id="rId2"/>
    <p:sldLayoutId id="2147484202" r:id="rId3"/>
    <p:sldLayoutId id="2147484203" r:id="rId4"/>
    <p:sldLayoutId id="2147484204" r:id="rId5"/>
    <p:sldLayoutId id="2147484205" r:id="rId6"/>
    <p:sldLayoutId id="2147484206" r:id="rId7"/>
    <p:sldLayoutId id="2147484207" r:id="rId8"/>
    <p:sldLayoutId id="2147484208" r:id="rId9"/>
    <p:sldLayoutId id="2147484209" r:id="rId10"/>
    <p:sldLayoutId id="2147484210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>
          <a:solidFill>
            <a:schemeClr val="tx1"/>
          </a:solidFill>
          <a:latin typeface="+mn-lt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>
          <a:solidFill>
            <a:schemeClr val="tx1"/>
          </a:solidFill>
          <a:latin typeface="+mn-lt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>
          <a:solidFill>
            <a:schemeClr val="tx1"/>
          </a:solidFill>
          <a:latin typeface="+mn-lt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5pPr>
      <a:lvl6pPr marL="18288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6pPr>
      <a:lvl7pPr marL="2286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7pPr>
      <a:lvl8pPr marL="27432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8pPr>
      <a:lvl9pPr marL="32004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315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fld id="{8DDA4373-EC09-4B04-A75C-44D9E2D458DC}" type="datetime1">
              <a:rPr lang="en-US" altLang="en-US"/>
              <a:pPr/>
              <a:t>9/13/2018</a:t>
            </a:fld>
            <a:endParaRPr lang="en-US" altLang="en-US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hangingPunct="1">
              <a:defRPr sz="1000">
                <a:solidFill>
                  <a:schemeClr val="tx1"/>
                </a:solidFill>
                <a:ea typeface="+mn-ea"/>
              </a:defRPr>
            </a:lvl1pPr>
            <a:extLst/>
          </a:lstStyle>
          <a:p>
            <a:pPr>
              <a:defRPr/>
            </a:pPr>
            <a:r>
              <a:rPr lang="en-US"/>
              <a:t>Doc. Dr. Tatjana Milivojevic, FPB, Union, I semestar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0245997D-FA80-4CA5-839E-5D8E84AD0E7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11" r:id="rId1"/>
    <p:sldLayoutId id="2147484212" r:id="rId2"/>
    <p:sldLayoutId id="2147484213" r:id="rId3"/>
    <p:sldLayoutId id="2147484214" r:id="rId4"/>
    <p:sldLayoutId id="2147484215" r:id="rId5"/>
    <p:sldLayoutId id="2147484216" r:id="rId6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err="1" smtClean="0"/>
              <a:t>Poslovna</a:t>
            </a:r>
            <a:r>
              <a:rPr lang="en-US" dirty="0" smtClean="0"/>
              <a:t> </a:t>
            </a:r>
            <a:r>
              <a:rPr lang="en-US" dirty="0" err="1" smtClean="0"/>
              <a:t>etika</a:t>
            </a:r>
            <a:endParaRPr lang="en-US" dirty="0"/>
          </a:p>
        </p:txBody>
      </p:sp>
      <p:sp>
        <p:nvSpPr>
          <p:cNvPr id="21506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smtClean="0"/>
              <a:t>Doc. dr Azra Hanić Sućeska</a:t>
            </a:r>
          </a:p>
          <a:p>
            <a:endParaRPr lang="en-US" altLang="en-US" smtClean="0"/>
          </a:p>
          <a:p>
            <a:r>
              <a:rPr lang="en-US" altLang="en-US" smtClean="0"/>
              <a:t>hanicazra@gmail.com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Content Placeholder 2"/>
          <p:cNvSpPr>
            <a:spLocks noGrp="1"/>
          </p:cNvSpPr>
          <p:nvPr>
            <p:ph idx="4294967295"/>
          </p:nvPr>
        </p:nvSpPr>
        <p:spPr>
          <a:xfrm>
            <a:off x="395288" y="188913"/>
            <a:ext cx="8401050" cy="5630862"/>
          </a:xfrm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sr-Latn-CS" altLang="en-US" sz="3300" b="1" smtClean="0">
                <a:latin typeface="Arial" charset="0"/>
              </a:rPr>
              <a:t>Osnovne oblasti etike</a:t>
            </a:r>
            <a:r>
              <a:rPr lang="sr-Latn-CS" altLang="en-US" sz="3300" smtClean="0"/>
              <a:t> </a:t>
            </a:r>
            <a:endParaRPr lang="sr-Latn-CS" altLang="en-US" sz="3300" smtClean="0">
              <a:latin typeface="Arial" charset="0"/>
            </a:endParaRPr>
          </a:p>
          <a:p>
            <a:pPr marL="273050" indent="-273050" algn="ctr" eaLnBrk="1" hangingPunct="1">
              <a:buFont typeface="Wingdings 3" pitchFamily="18" charset="2"/>
              <a:buNone/>
            </a:pPr>
            <a:endParaRPr lang="sr-Latn-CS" altLang="en-US" sz="3300" smtClean="0">
              <a:latin typeface="Arial" charset="0"/>
            </a:endParaRP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500" b="1" i="1" smtClean="0">
                <a:solidFill>
                  <a:srgbClr val="C00000"/>
                </a:solidFill>
                <a:cs typeface="Times New Roman" pitchFamily="18" charset="0"/>
              </a:rPr>
              <a:t>Deskriptivna etika</a:t>
            </a:r>
            <a:r>
              <a:rPr lang="sr-Latn-CS" altLang="en-US" sz="2500" i="1" smtClean="0">
                <a:solidFill>
                  <a:srgbClr val="C00000"/>
                </a:solidFill>
                <a:cs typeface="Times New Roman" pitchFamily="18" charset="0"/>
              </a:rPr>
              <a:t>: </a:t>
            </a:r>
            <a:r>
              <a:rPr lang="sr-Latn-CS" altLang="en-US" sz="2500" smtClean="0">
                <a:cs typeface="Times New Roman" pitchFamily="18" charset="0"/>
              </a:rPr>
              <a:t>proučava i opisuje moral ljudi i društvenih zajednica, upoređuje različite običaje, prakse, vrednosti. Obezbeđuje građu za normativnu etiku.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500" b="1" i="1" smtClean="0">
                <a:solidFill>
                  <a:srgbClr val="00B050"/>
                </a:solidFill>
                <a:cs typeface="Times New Roman" pitchFamily="18" charset="0"/>
              </a:rPr>
              <a:t>Normativna etika</a:t>
            </a:r>
            <a:r>
              <a:rPr lang="sr-Latn-CS" altLang="en-US" sz="2500" i="1" smtClean="0">
                <a:solidFill>
                  <a:srgbClr val="00B050"/>
                </a:solidFill>
                <a:cs typeface="Times New Roman" pitchFamily="18" charset="0"/>
              </a:rPr>
              <a:t>: </a:t>
            </a:r>
            <a:r>
              <a:rPr lang="sr-Latn-CS" altLang="en-US" sz="2500" smtClean="0">
                <a:cs typeface="Times New Roman" pitchFamily="18" charset="0"/>
              </a:rPr>
              <a:t>proučava etičke norme, moralne standarde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500" b="1" i="1" smtClean="0">
                <a:solidFill>
                  <a:srgbClr val="C00000"/>
                </a:solidFill>
                <a:cs typeface="Times New Roman" pitchFamily="18" charset="0"/>
              </a:rPr>
              <a:t>Meta-etika</a:t>
            </a:r>
            <a:r>
              <a:rPr lang="sr-Latn-CS" altLang="en-US" sz="2500" i="1" smtClean="0">
                <a:solidFill>
                  <a:srgbClr val="C00000"/>
                </a:solidFill>
                <a:cs typeface="Times New Roman" pitchFamily="18" charset="0"/>
              </a:rPr>
              <a:t>: </a:t>
            </a:r>
            <a:r>
              <a:rPr lang="sr-Latn-CS" altLang="en-US" sz="2500" smtClean="0">
                <a:cs typeface="Times New Roman" pitchFamily="18" charset="0"/>
              </a:rPr>
              <a:t>proučava pojam etike, značenje, važenje i istinitost etičkih sudova i naloga</a:t>
            </a:r>
            <a:r>
              <a:rPr lang="sr-Latn-CS" altLang="en-US" sz="2500" b="1" i="1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marL="273050" indent="-273050" eaLnBrk="1" hangingPunct="1">
              <a:spcBef>
                <a:spcPts val="1200"/>
              </a:spcBef>
              <a:buFont typeface="Wingdings 3" pitchFamily="18" charset="2"/>
              <a:buNone/>
            </a:pPr>
            <a:endParaRPr lang="sr-Latn-CS" altLang="en-US" sz="2500" b="1" i="1" smtClean="0">
              <a:solidFill>
                <a:srgbClr val="002060"/>
              </a:solidFill>
              <a:cs typeface="Times New Roman" pitchFamily="18" charset="0"/>
            </a:endParaRPr>
          </a:p>
          <a:p>
            <a:pPr marL="273050" indent="-273050" eaLnBrk="1" hangingPunct="1">
              <a:spcBef>
                <a:spcPts val="1200"/>
              </a:spcBef>
              <a:buFont typeface="Wingdings 3" pitchFamily="18" charset="2"/>
              <a:buNone/>
            </a:pPr>
            <a:r>
              <a:rPr lang="sr-Latn-CS" altLang="en-US" sz="2500" b="1" i="1" smtClean="0">
                <a:solidFill>
                  <a:srgbClr val="002060"/>
                </a:solidFill>
                <a:cs typeface="Times New Roman" pitchFamily="18" charset="0"/>
              </a:rPr>
              <a:t>Primenjena etika</a:t>
            </a:r>
            <a:r>
              <a:rPr lang="sr-Latn-CS" altLang="en-US" sz="2500" i="1" smtClean="0">
                <a:solidFill>
                  <a:srgbClr val="002060"/>
                </a:solidFill>
                <a:cs typeface="Times New Roman" pitchFamily="18" charset="0"/>
              </a:rPr>
              <a:t>: </a:t>
            </a:r>
            <a:r>
              <a:rPr lang="sr-Latn-CS" altLang="en-US" sz="2500" smtClean="0">
                <a:cs typeface="Times New Roman" pitchFamily="18" charset="0"/>
              </a:rPr>
              <a:t>proučava upotrebu etičkih vrednosti u raznim oblastima života i ljudskog rada. Poslovna etika je primenjena etika. </a:t>
            </a:r>
          </a:p>
          <a:p>
            <a:pPr marL="273050" indent="-273050" eaLnBrk="1" hangingPunct="1">
              <a:buFont typeface="Wingdings 3" pitchFamily="18" charset="2"/>
              <a:buNone/>
            </a:pPr>
            <a:endParaRPr lang="en-US" altLang="en-US" sz="2500" smtClean="0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50825" y="1484313"/>
            <a:ext cx="8569325" cy="4924425"/>
          </a:xfrm>
        </p:spPr>
        <p:txBody>
          <a:bodyPr/>
          <a:lstStyle/>
          <a:p>
            <a:pPr marL="623888" indent="-514350" eaLnBrk="1" hangingPunct="1">
              <a:buFont typeface="Wingdings 3" pitchFamily="18" charset="2"/>
              <a:buAutoNum type="arabicPeriod"/>
            </a:pPr>
            <a:r>
              <a:rPr lang="hsb-DE" altLang="en-US" sz="2400" smtClean="0"/>
              <a:t>Kao primarni cilj vidi </a:t>
            </a:r>
            <a:r>
              <a:rPr lang="hsb-DE" altLang="en-US" sz="2400" b="1" i="1" smtClean="0"/>
              <a:t>stvaranje vrednosti </a:t>
            </a:r>
            <a:r>
              <a:rPr lang="hsb-DE" altLang="en-US" sz="2400" smtClean="0"/>
              <a:t>u njenim brojnim oblicima;</a:t>
            </a:r>
          </a:p>
          <a:p>
            <a:pPr marL="623888" indent="-514350" eaLnBrk="1" hangingPunct="1">
              <a:spcBef>
                <a:spcPct val="60000"/>
              </a:spcBef>
              <a:buFont typeface="Wingdings 3" pitchFamily="18" charset="2"/>
              <a:buAutoNum type="arabicPeriod"/>
            </a:pPr>
            <a:r>
              <a:rPr lang="hsb-DE" altLang="en-US" sz="2400" smtClean="0"/>
              <a:t>Profit i druge socijalne nagrade vidi vi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e kao </a:t>
            </a:r>
            <a:r>
              <a:rPr lang="hsb-DE" altLang="en-US" sz="2400" b="1" i="1" smtClean="0"/>
              <a:t>rezultat</a:t>
            </a:r>
            <a:r>
              <a:rPr lang="hsb-DE" altLang="en-US" sz="2400" smtClean="0"/>
              <a:t> drugih ciljeva nego kao najva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niji cilj;</a:t>
            </a:r>
          </a:p>
          <a:p>
            <a:pPr marL="623888" indent="-514350" eaLnBrk="1" hangingPunct="1">
              <a:spcBef>
                <a:spcPct val="60000"/>
              </a:spcBef>
              <a:buFont typeface="Wingdings 3" pitchFamily="18" charset="2"/>
              <a:buAutoNum type="arabicPeriod"/>
            </a:pPr>
            <a:r>
              <a:rPr lang="hsb-DE" altLang="en-US" sz="2400" smtClean="0"/>
              <a:t>Problemima poslovanja pristupa vi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e </a:t>
            </a:r>
            <a:r>
              <a:rPr lang="hsb-DE" altLang="en-US" sz="2400" b="1" i="1" smtClean="0"/>
              <a:t>u smislu odnosa</a:t>
            </a:r>
            <a:r>
              <a:rPr lang="hsb-DE" altLang="en-US" sz="2400" smtClean="0"/>
              <a:t> nego opipljivih proizvoda.</a:t>
            </a:r>
            <a:endParaRPr lang="sr-Latn-CS" altLang="en-US" sz="2400" smtClean="0"/>
          </a:p>
          <a:p>
            <a:pPr marL="623888" indent="-514350" eaLnBrk="1" hangingPunct="1">
              <a:buFont typeface="Wingdings 3" pitchFamily="18" charset="2"/>
              <a:buNone/>
            </a:pPr>
            <a:r>
              <a:rPr lang="sr-Latn-CS" altLang="en-US" sz="2400" smtClean="0"/>
              <a:t>Sporazumna etika se zasniva na očiglednom aksiomu da </a:t>
            </a:r>
            <a:r>
              <a:rPr lang="sr-Latn-CS" altLang="en-US" sz="2400" b="1" smtClean="0">
                <a:solidFill>
                  <a:srgbClr val="FF0000"/>
                </a:solidFill>
              </a:rPr>
              <a:t>BIZNIS NIJE SAM SEBI CILJ</a:t>
            </a:r>
            <a:r>
              <a:rPr lang="sr-Latn-CS" altLang="en-US" sz="2400" smtClean="0"/>
              <a:t>. </a:t>
            </a:r>
          </a:p>
          <a:p>
            <a:pPr marL="623888" indent="-514350" eaLnBrk="1" hangingPunct="1">
              <a:buFont typeface="Wingdings 3" pitchFamily="18" charset="2"/>
              <a:buNone/>
            </a:pPr>
            <a:r>
              <a:rPr lang="sr-Latn-CS" altLang="en-US" sz="2400" smtClean="0"/>
              <a:t>Biznis je aktivnost u okviru koje </a:t>
            </a:r>
            <a:r>
              <a:rPr lang="sr-Latn-CS" altLang="en-US" sz="2400" b="1" smtClean="0"/>
              <a:t>se ljudska bića međusobno povezuju</a:t>
            </a:r>
            <a:r>
              <a:rPr lang="sr-Latn-CS" altLang="en-US" sz="2400" smtClean="0"/>
              <a:t> radi razmene dobara i usluga na </a:t>
            </a:r>
            <a:r>
              <a:rPr lang="sr-Latn-CS" altLang="en-US" sz="2400" b="1" i="1" smtClean="0">
                <a:solidFill>
                  <a:srgbClr val="CC0066"/>
                </a:solidFill>
              </a:rPr>
              <a:t>uzajamnu korist </a:t>
            </a:r>
            <a:r>
              <a:rPr lang="sr-Latn-CS" altLang="en-US" sz="2400" smtClean="0"/>
              <a:t> i </a:t>
            </a:r>
            <a:r>
              <a:rPr lang="sr-Latn-CS" altLang="en-US" sz="2400" b="1" i="1" smtClean="0">
                <a:solidFill>
                  <a:srgbClr val="7030A0"/>
                </a:solidFill>
              </a:rPr>
              <a:t>vid udruživanja ljudi. </a:t>
            </a:r>
            <a:endParaRPr lang="fr-FR" altLang="en-US" sz="2400" smtClean="0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 idx="4294967295"/>
          </p:nvPr>
        </p:nvSpPr>
        <p:spPr>
          <a:solidFill>
            <a:srgbClr val="FFFF00"/>
          </a:solidFill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4000" kern="1200" dirty="0" smtClean="0">
                <a:solidFill>
                  <a:srgbClr val="00206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Ključni </a:t>
            </a:r>
            <a:r>
              <a:rPr lang="x-none" sz="4000" kern="1200" dirty="0" smtClean="0">
                <a:solidFill>
                  <a:srgbClr val="00206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aspekt</a:t>
            </a:r>
            <a:r>
              <a:rPr lang="sr-Latn-CS" sz="4000" kern="1200" dirty="0" smtClean="0">
                <a:solidFill>
                  <a:srgbClr val="00206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i</a:t>
            </a:r>
            <a:r>
              <a:rPr lang="x-none" sz="4000" kern="1200" dirty="0" smtClean="0">
                <a:solidFill>
                  <a:srgbClr val="00206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lang="x-none" sz="4000" kern="1200" dirty="0">
                <a:solidFill>
                  <a:srgbClr val="00206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sporazumne etike</a:t>
            </a:r>
            <a:endParaRPr lang="fr-FR" sz="4000" kern="1200" dirty="0">
              <a:solidFill>
                <a:srgbClr val="00206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Content Placeholder 2"/>
          <p:cNvSpPr>
            <a:spLocks noGrp="1"/>
          </p:cNvSpPr>
          <p:nvPr>
            <p:ph idx="4294967295"/>
          </p:nvPr>
        </p:nvSpPr>
        <p:spPr>
          <a:xfrm>
            <a:off x="468313" y="404813"/>
            <a:ext cx="8424862" cy="5761037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sr-Latn-CS" altLang="en-US" sz="3200" b="1" smtClean="0"/>
              <a:t>Suženo viđenje biznisa</a:t>
            </a:r>
          </a:p>
          <a:p>
            <a:pPr eaLnBrk="1" hangingPunct="1"/>
            <a:endParaRPr lang="sr-Latn-CS" altLang="en-US" sz="2000" b="1" smtClean="0"/>
          </a:p>
          <a:p>
            <a:pPr eaLnBrk="1" hangingPunct="1"/>
            <a:r>
              <a:rPr lang="sr-Latn-CS" altLang="en-US" sz="2000" b="1" smtClean="0">
                <a:cs typeface="Times New Roman" pitchFamily="18" charset="0"/>
              </a:rPr>
              <a:t>I kolektivi kao i mnogi pojedinci brkaju instrumentalne i samobitne ciljeve! </a:t>
            </a:r>
          </a:p>
          <a:p>
            <a:pPr eaLnBrk="1" hangingPunct="1"/>
            <a:endParaRPr lang="sr-Latn-CS" altLang="en-US" sz="2000" b="1" smtClean="0">
              <a:cs typeface="Times New Roman" pitchFamily="18" charset="0"/>
            </a:endParaRPr>
          </a:p>
          <a:p>
            <a:r>
              <a:rPr lang="sr-Latn-CS" altLang="en-US" sz="2000" i="1" smtClean="0">
                <a:solidFill>
                  <a:srgbClr val="002060"/>
                </a:solidFill>
                <a:cs typeface="Times New Roman" pitchFamily="18" charset="0"/>
              </a:rPr>
              <a:t>Rukovoditi preduzećem samo za profit je kao da igrate tenis gledajući u semafor a ne u loptu</a:t>
            </a:r>
          </a:p>
          <a:p>
            <a:endParaRPr lang="sr-Latn-CS" altLang="en-US" sz="2000" smtClean="0">
              <a:solidFill>
                <a:srgbClr val="002060"/>
              </a:solidFill>
              <a:cs typeface="Times New Roman" pitchFamily="18" charset="0"/>
            </a:endParaRPr>
          </a:p>
          <a:p>
            <a:r>
              <a:rPr lang="sr-Latn-CS" altLang="en-US" sz="2000" i="1" smtClean="0">
                <a:solidFill>
                  <a:srgbClr val="002060"/>
                </a:solidFill>
                <a:cs typeface="Times New Roman" pitchFamily="18" charset="0"/>
              </a:rPr>
              <a:t>Neki put kada cifre izgledaju ispravne, odluka je ipak pogrešna</a:t>
            </a:r>
          </a:p>
          <a:p>
            <a:pPr>
              <a:buFont typeface="Wingdings 3" pitchFamily="18" charset="2"/>
              <a:buNone/>
            </a:pPr>
            <a:endParaRPr lang="sr-Latn-CS" altLang="en-US" sz="2000" i="1" smtClean="0">
              <a:solidFill>
                <a:srgbClr val="002060"/>
              </a:solidFill>
              <a:cs typeface="Times New Roman" pitchFamily="18" charset="0"/>
            </a:endParaRPr>
          </a:p>
          <a:p>
            <a:pPr eaLnBrk="1" hangingPunct="1"/>
            <a:r>
              <a:rPr lang="sr-Latn-CS" altLang="en-US" sz="2000" smtClean="0">
                <a:cs typeface="Times New Roman" pitchFamily="18" charset="0"/>
              </a:rPr>
              <a:t>Mada se preduzeće može osnovati radi zarade, zarada je samo sredstvo za ostvarivanje cilja, a ne cilj po sebi.</a:t>
            </a:r>
          </a:p>
          <a:p>
            <a:pPr eaLnBrk="1" hangingPunct="1">
              <a:buFont typeface="Wingdings 3" pitchFamily="18" charset="2"/>
              <a:buNone/>
            </a:pPr>
            <a:endParaRPr lang="sr-Latn-CS" altLang="en-US" sz="2000" smtClean="0">
              <a:cs typeface="Times New Roman" pitchFamily="18" charset="0"/>
            </a:endParaRPr>
          </a:p>
          <a:p>
            <a:pPr eaLnBrk="1" hangingPunct="1">
              <a:spcBef>
                <a:spcPts val="1200"/>
              </a:spcBef>
            </a:pPr>
            <a:r>
              <a:rPr lang="sr-Latn-CS" altLang="en-US" sz="2000" smtClean="0">
                <a:cs typeface="Times New Roman" pitchFamily="18" charset="0"/>
              </a:rPr>
              <a:t>Kada se ova činjenica smetne s uma i zarada postane jedini cilj, onda je to na </a:t>
            </a:r>
            <a:r>
              <a:rPr lang="sr-Latn-CS" altLang="en-US" sz="2000" b="1" i="1" smtClean="0">
                <a:solidFill>
                  <a:srgbClr val="7030A0"/>
                </a:solidFill>
                <a:cs typeface="Times New Roman" pitchFamily="18" charset="0"/>
              </a:rPr>
              <a:t>štetu pojedinaca i javnosti </a:t>
            </a:r>
            <a:r>
              <a:rPr lang="sr-Latn-CS" altLang="en-US" sz="2000" smtClean="0">
                <a:cs typeface="Times New Roman" pitchFamily="18" charset="0"/>
              </a:rPr>
              <a:t>jer bivaju ignorisani, zapostavljeni ili ugrožavani u procesu poslovanja.</a:t>
            </a:r>
            <a:endParaRPr lang="sr-Latn-CS" altLang="en-US" sz="2000" i="1" smtClean="0">
              <a:solidFill>
                <a:srgbClr val="002060"/>
              </a:solidFill>
              <a:cs typeface="Times New Roman" pitchFamily="18" charset="0"/>
            </a:endParaRPr>
          </a:p>
          <a:p>
            <a:pPr>
              <a:buFont typeface="Wingdings 3" pitchFamily="18" charset="2"/>
              <a:buNone/>
            </a:pPr>
            <a:endParaRPr lang="en-US" altLang="en-US" sz="2000" smtClean="0"/>
          </a:p>
          <a:p>
            <a:pPr eaLnBrk="1" hangingPunct="1"/>
            <a:endParaRPr lang="en-US" altLang="en-US" sz="2400" b="1" smtClean="0"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Content Placeholder 2"/>
          <p:cNvSpPr>
            <a:spLocks noGrp="1"/>
          </p:cNvSpPr>
          <p:nvPr>
            <p:ph idx="4294967295"/>
          </p:nvPr>
        </p:nvSpPr>
        <p:spPr>
          <a:xfrm>
            <a:off x="500063" y="642938"/>
            <a:ext cx="8229600" cy="5572125"/>
          </a:xfrm>
        </p:spPr>
        <p:txBody>
          <a:bodyPr/>
          <a:lstStyle/>
          <a:p>
            <a:pPr algn="ctr" eaLnBrk="1" hangingPunct="1">
              <a:spcBef>
                <a:spcPts val="1200"/>
              </a:spcBef>
              <a:buFont typeface="Wingdings 3" pitchFamily="18" charset="2"/>
              <a:buNone/>
            </a:pPr>
            <a:r>
              <a:rPr lang="sr-Latn-CS" altLang="en-US" sz="3200" smtClean="0"/>
              <a:t>	Sve dok se uloga menadžmenta definiše</a:t>
            </a:r>
            <a:r>
              <a:rPr lang="sr-Latn-CS" altLang="en-US" sz="3200" b="1" smtClean="0"/>
              <a:t> isključivo </a:t>
            </a:r>
            <a:r>
              <a:rPr lang="sr-Latn-CS" altLang="en-US" sz="3200" smtClean="0"/>
              <a:t>kao </a:t>
            </a:r>
            <a:r>
              <a:rPr lang="fr-FR" altLang="en-US" sz="3200" smtClean="0"/>
              <a:t> </a:t>
            </a:r>
            <a:r>
              <a:rPr lang="sr-Latn-CS" altLang="en-US" sz="3200" b="1" smtClean="0">
                <a:solidFill>
                  <a:srgbClr val="FF0000"/>
                </a:solidFill>
              </a:rPr>
              <a:t>maksi</a:t>
            </a:r>
            <a:r>
              <a:rPr lang="en-US" altLang="en-US" sz="3200" b="1" smtClean="0">
                <a:solidFill>
                  <a:srgbClr val="FF0000"/>
                </a:solidFill>
              </a:rPr>
              <a:t>mali</a:t>
            </a:r>
            <a:r>
              <a:rPr lang="sr-Latn-CS" altLang="en-US" sz="3200" b="1" smtClean="0">
                <a:solidFill>
                  <a:srgbClr val="FF0000"/>
                </a:solidFill>
              </a:rPr>
              <a:t>zovanje </a:t>
            </a:r>
            <a:r>
              <a:rPr lang="fr-FR" altLang="en-US" sz="3200" b="1" smtClean="0">
                <a:solidFill>
                  <a:srgbClr val="FF0000"/>
                </a:solidFill>
              </a:rPr>
              <a:t>profit</a:t>
            </a:r>
            <a:r>
              <a:rPr lang="sr-Latn-CS" altLang="en-US" sz="3200" b="1" smtClean="0">
                <a:solidFill>
                  <a:srgbClr val="FF0000"/>
                </a:solidFill>
              </a:rPr>
              <a:t>a</a:t>
            </a:r>
            <a:r>
              <a:rPr lang="sr-Latn-CS" altLang="en-US" sz="3200" smtClean="0"/>
              <a:t>,</a:t>
            </a:r>
            <a:r>
              <a:rPr lang="fr-FR" altLang="en-US" sz="3200" smtClean="0"/>
              <a:t> </a:t>
            </a:r>
            <a:r>
              <a:rPr lang="sr-Latn-CS" altLang="en-US" sz="3200" smtClean="0"/>
              <a:t>poslovanje će biti u</a:t>
            </a:r>
            <a:r>
              <a:rPr lang="fr-FR" altLang="en-US" sz="3200" smtClean="0"/>
              <a:t> </a:t>
            </a:r>
            <a:r>
              <a:rPr lang="sr-Latn-CS" altLang="en-US" sz="3200" smtClean="0"/>
              <a:t>k</a:t>
            </a:r>
            <a:r>
              <a:rPr lang="fr-FR" altLang="en-US" sz="3200" smtClean="0"/>
              <a:t>onfli</a:t>
            </a:r>
            <a:r>
              <a:rPr lang="sr-Latn-CS" altLang="en-US" sz="3200" smtClean="0"/>
              <a:t>k</a:t>
            </a:r>
            <a:r>
              <a:rPr lang="fr-FR" altLang="en-US" sz="3200" smtClean="0"/>
              <a:t>t</a:t>
            </a:r>
            <a:r>
              <a:rPr lang="sr-Latn-CS" altLang="en-US" sz="3200" smtClean="0"/>
              <a:t>u</a:t>
            </a:r>
            <a:r>
              <a:rPr lang="fr-FR" altLang="en-US" sz="3200" smtClean="0"/>
              <a:t> </a:t>
            </a:r>
            <a:r>
              <a:rPr lang="sr-Latn-CS" altLang="en-US" sz="3200" smtClean="0"/>
              <a:t>sa etikom i sa javnošću i društvom.</a:t>
            </a:r>
            <a:endParaRPr lang="en-US" altLang="en-US" sz="3200" smtClean="0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Content Placeholder 2"/>
          <p:cNvSpPr>
            <a:spLocks noGrp="1"/>
          </p:cNvSpPr>
          <p:nvPr>
            <p:ph idx="4294967295"/>
          </p:nvPr>
        </p:nvSpPr>
        <p:spPr>
          <a:xfrm>
            <a:off x="179388" y="115888"/>
            <a:ext cx="8713787" cy="5653087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sr-Latn-CS" altLang="en-US" sz="2800" b="1" smtClean="0"/>
              <a:t>Disfunkcionalnost t</a:t>
            </a:r>
            <a:r>
              <a:rPr lang="fr-FR" altLang="en-US" sz="2800" b="1" smtClean="0"/>
              <a:t>radi</a:t>
            </a:r>
            <a:r>
              <a:rPr lang="sr-Latn-CS" altLang="en-US" sz="2800" b="1" smtClean="0"/>
              <a:t>c</a:t>
            </a:r>
            <a:r>
              <a:rPr lang="fr-FR" altLang="en-US" sz="2800" b="1" smtClean="0"/>
              <a:t>ional</a:t>
            </a:r>
            <a:r>
              <a:rPr lang="sr-Latn-CS" altLang="en-US" sz="2800" b="1" smtClean="0"/>
              <a:t>nog shvatanja uloge menadžera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400" smtClean="0"/>
              <a:t>Odvlači pažnju sa suštinske uloge koju drugi ljudi igraju u ostvarivanju dobiti i predstavlja ih kao prepreke maksimizovanju profita</a:t>
            </a:r>
          </a:p>
          <a:p>
            <a:pPr eaLnBrk="1" hangingPunct="1"/>
            <a:r>
              <a:rPr lang="sr-Latn-CS" altLang="en-US" sz="2400" smtClean="0"/>
              <a:t>Učesnici u poslovnim aktivnostima </a:t>
            </a:r>
            <a:r>
              <a:rPr lang="sr-Latn-CS" altLang="en-US" sz="2400" smtClean="0">
                <a:solidFill>
                  <a:schemeClr val="accent2"/>
                </a:solidFill>
              </a:rPr>
              <a:t>zavise međusobno jednih od drugih u postizanju uspeha. 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400" smtClean="0"/>
              <a:t>Nijedna kompanija ne može da uspe bez pomoći svojih zaposlenih</a:t>
            </a:r>
            <a:r>
              <a:rPr lang="fr-FR" altLang="en-US" sz="2400" smtClean="0"/>
              <a:t>, s</a:t>
            </a:r>
            <a:r>
              <a:rPr lang="sr-Latn-CS" altLang="en-US" sz="2400" smtClean="0"/>
              <a:t>nabdevača i klijenata</a:t>
            </a:r>
            <a:r>
              <a:rPr lang="fr-FR" altLang="en-US" sz="2400" smtClean="0"/>
              <a:t>. </a:t>
            </a:r>
            <a:endParaRPr lang="sr-Latn-CS" altLang="en-US" sz="2400" smtClean="0"/>
          </a:p>
          <a:p>
            <a:pPr eaLnBrk="1" hangingPunct="1"/>
            <a:r>
              <a:rPr lang="sr-Latn-CS" altLang="en-US" sz="2400" smtClean="0"/>
              <a:t>Koliko su menadžeri skloni da prepoznaju postojanje </a:t>
            </a:r>
            <a:r>
              <a:rPr lang="sr-Latn-CS" altLang="en-US" sz="2400" b="1" smtClean="0">
                <a:solidFill>
                  <a:srgbClr val="FF0000"/>
                </a:solidFill>
              </a:rPr>
              <a:t>međuzavisnosti</a:t>
            </a:r>
            <a:r>
              <a:rPr lang="sr-Latn-CS" altLang="en-US" sz="2400" smtClean="0"/>
              <a:t> i potrebu za saradnjom u situacijama gde to nije toliko uočljivo</a:t>
            </a:r>
            <a:r>
              <a:rPr lang="fr-FR" altLang="en-US" sz="2400" smtClean="0"/>
              <a:t>? </a:t>
            </a:r>
            <a:endParaRPr lang="sr-Latn-CS" altLang="en-US" sz="2400" smtClean="0"/>
          </a:p>
          <a:p>
            <a:pPr eaLnBrk="1" hangingPunct="1">
              <a:spcBef>
                <a:spcPts val="1800"/>
              </a:spcBef>
            </a:pPr>
            <a:r>
              <a:rPr lang="sr-Latn-CS" altLang="en-US" sz="2400" smtClean="0"/>
              <a:t>Viđenje drugih kao </a:t>
            </a:r>
            <a:r>
              <a:rPr lang="sr-Latn-CS" altLang="en-US" sz="2400" b="1" i="1" smtClean="0"/>
              <a:t>prepreka i ograničenja </a:t>
            </a:r>
            <a:r>
              <a:rPr lang="sr-Latn-CS" altLang="en-US" sz="2400" smtClean="0"/>
              <a:t>na putu ka isključivom cilju maksimizovanja profita </a:t>
            </a:r>
            <a:r>
              <a:rPr lang="en-US" altLang="en-US" sz="2400" smtClean="0"/>
              <a:t>osnov je za </a:t>
            </a:r>
            <a:r>
              <a:rPr lang="sr-Latn-CS" altLang="en-US" sz="2400" smtClean="0"/>
              <a:t>krupne greške u proceni sopstvenih moći i dometa delovanja</a:t>
            </a:r>
            <a:endParaRPr lang="en-US" altLang="en-US" sz="2400" smtClean="0"/>
          </a:p>
          <a:p>
            <a:pPr eaLnBrk="1" hangingPunct="1">
              <a:spcBef>
                <a:spcPts val="1200"/>
              </a:spcBef>
            </a:pPr>
            <a:endParaRPr lang="en-US" altLang="en-US" sz="2000" smtClean="0"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8313" y="908050"/>
            <a:ext cx="8229600" cy="54498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hsb-DE" altLang="en-US" smtClean="0"/>
              <a:t>	</a:t>
            </a:r>
            <a:r>
              <a:rPr lang="sr-Latn-CS" altLang="en-US" sz="3200" smtClean="0">
                <a:cs typeface="Times New Roman" pitchFamily="18" charset="0"/>
              </a:rPr>
              <a:t>Predlog: 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altLang="en-US" sz="3200" smtClean="0">
                <a:cs typeface="Times New Roman" pitchFamily="18" charset="0"/>
              </a:rPr>
              <a:t>	</a:t>
            </a:r>
            <a:r>
              <a:rPr lang="hsb-DE" altLang="en-US" sz="3200" smtClean="0">
                <a:cs typeface="Times New Roman" pitchFamily="18" charset="0"/>
              </a:rPr>
              <a:t>Uvesti moralnu analizu delovanja neke kompanije i, uz finansijski, sastaviti moralni izvestaj o polo</a:t>
            </a:r>
            <a:r>
              <a:rPr lang="sr-Latn-CS" altLang="en-US" sz="3200" smtClean="0">
                <a:cs typeface="Times New Roman" pitchFamily="18" charset="0"/>
              </a:rPr>
              <a:t>ž</a:t>
            </a:r>
            <a:r>
              <a:rPr lang="hsb-DE" altLang="en-US" sz="3200" smtClean="0">
                <a:cs typeface="Times New Roman" pitchFamily="18" charset="0"/>
              </a:rPr>
              <a:t>aju i profilu neke organizacije </a:t>
            </a:r>
          </a:p>
          <a:p>
            <a:pPr eaLnBrk="1" hangingPunct="1">
              <a:buFont typeface="Wingdings" pitchFamily="2" charset="2"/>
              <a:buNone/>
            </a:pPr>
            <a:r>
              <a:rPr lang="hsb-DE" altLang="en-US" sz="3200" smtClean="0">
                <a:cs typeface="Times New Roman" pitchFamily="18" charset="0"/>
              </a:rPr>
              <a:t>		</a:t>
            </a:r>
            <a:endParaRPr lang="sr-Latn-CS" altLang="en-US" sz="3200" smtClean="0"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hsb-DE" altLang="en-US" sz="4000" smtClean="0">
                <a:cs typeface="Times New Roman" pitchFamily="18" charset="0"/>
              </a:rPr>
              <a:t>Uspostaviti tzv.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hsb-DE" altLang="en-US" sz="4000" b="1" smtClean="0">
                <a:solidFill>
                  <a:srgbClr val="FF0000"/>
                </a:solidFill>
                <a:cs typeface="Times New Roman" pitchFamily="18" charset="0"/>
              </a:rPr>
              <a:t>“</a:t>
            </a:r>
            <a:r>
              <a:rPr lang="sr-Latn-CS" altLang="en-US" sz="4000" b="1" i="1" smtClean="0">
                <a:solidFill>
                  <a:srgbClr val="FF0000"/>
                </a:solidFill>
                <a:cs typeface="Times New Roman" pitchFamily="18" charset="0"/>
              </a:rPr>
              <a:t>MORALNI KOEFICIJENT</a:t>
            </a:r>
            <a:r>
              <a:rPr lang="hsb-DE" altLang="en-US" sz="4000" b="1" smtClean="0">
                <a:solidFill>
                  <a:srgbClr val="FF0000"/>
                </a:solidFill>
                <a:cs typeface="Times New Roman" pitchFamily="18" charset="0"/>
              </a:rPr>
              <a:t>”</a:t>
            </a:r>
            <a:r>
              <a:rPr lang="hsb-DE" altLang="en-US" sz="4000" b="1" smtClean="0">
                <a:cs typeface="Times New Roman" pitchFamily="18" charset="0"/>
              </a:rPr>
              <a:t> </a:t>
            </a:r>
            <a:r>
              <a:rPr lang="hsb-DE" altLang="en-US" sz="4000" smtClean="0">
                <a:cs typeface="Times New Roman" pitchFamily="18" charset="0"/>
              </a:rPr>
              <a:t>kompanije</a:t>
            </a:r>
            <a:endParaRPr lang="fr-FR" altLang="en-US" sz="4000" smtClean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79388" y="1143000"/>
            <a:ext cx="8785225" cy="55260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sb-DE" altLang="en-US" sz="2400" smtClean="0"/>
              <a:t>nivoi zaga</a:t>
            </a:r>
            <a:r>
              <a:rPr lang="sr-Latn-CS" altLang="en-US" sz="2400" smtClean="0"/>
              <a:t>đ</a:t>
            </a:r>
            <a:r>
              <a:rPr lang="hsb-DE" altLang="en-US" sz="2400" smtClean="0"/>
              <a:t>enja i izlivanja</a:t>
            </a:r>
            <a:r>
              <a:rPr lang="en-US" altLang="en-US" sz="2400" smtClean="0"/>
              <a:t> toksičnih materija</a:t>
            </a:r>
            <a:r>
              <a:rPr lang="hsb-DE" altLang="en-US" sz="2400" smtClean="0"/>
              <a:t> 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hsb-DE" altLang="en-US" sz="2400" smtClean="0"/>
              <a:t>evidencija o nesre</a:t>
            </a:r>
            <a:r>
              <a:rPr lang="sr-Latn-CS" altLang="en-US" sz="2400" smtClean="0"/>
              <a:t>ć</a:t>
            </a:r>
            <a:r>
              <a:rPr lang="hsb-DE" altLang="en-US" sz="2400" smtClean="0"/>
              <a:t>nim slu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ajevima na radu (</a:t>
            </a:r>
            <a:r>
              <a:rPr lang="hsb-DE" altLang="en-US" sz="2400" i="1" smtClean="0"/>
              <a:t>govori o nivou bezbednosne za</a:t>
            </a:r>
            <a:r>
              <a:rPr lang="sr-Latn-CS" altLang="en-US" sz="2400" i="1" smtClean="0"/>
              <a:t>š</a:t>
            </a:r>
            <a:r>
              <a:rPr lang="hsb-DE" altLang="en-US" sz="2400" i="1" smtClean="0"/>
              <a:t>tite u firmi</a:t>
            </a:r>
            <a:r>
              <a:rPr lang="hsb-DE" altLang="en-US" sz="2400" smtClean="0"/>
              <a:t>)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hsb-DE" altLang="en-US" sz="2400" smtClean="0"/>
              <a:t>dokumentacija o povla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enju robe iz opticaja  (</a:t>
            </a:r>
            <a:r>
              <a:rPr lang="hsb-DE" altLang="en-US" sz="2400" i="1" smtClean="0"/>
              <a:t>govori o kontroli kvaliteta i bezbednosti proizvoda</a:t>
            </a:r>
            <a:r>
              <a:rPr lang="hsb-DE" altLang="en-US" sz="2400" smtClean="0"/>
              <a:t>)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hsb-DE" altLang="en-US" sz="2400" smtClean="0"/>
              <a:t>evidencija o sudskim parnicama i vanparni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nim poravnanjima (</a:t>
            </a:r>
            <a:r>
              <a:rPr lang="hsb-DE" altLang="en-US" sz="2400" i="1" smtClean="0"/>
              <a:t>kako se ispunjavaju obaveze prema potro</a:t>
            </a:r>
            <a:r>
              <a:rPr lang="sr-Latn-CS" altLang="en-US" sz="2400" i="1" smtClean="0"/>
              <a:t>š</a:t>
            </a:r>
            <a:r>
              <a:rPr lang="hsb-DE" altLang="en-US" sz="2400" i="1" smtClean="0"/>
              <a:t>a</a:t>
            </a:r>
            <a:r>
              <a:rPr lang="sr-Latn-CS" altLang="en-US" sz="2400" i="1" smtClean="0"/>
              <a:t>č</a:t>
            </a:r>
            <a:r>
              <a:rPr lang="hsb-DE" altLang="en-US" sz="2400" i="1" smtClean="0"/>
              <a:t>ima i zaposlenima</a:t>
            </a:r>
            <a:r>
              <a:rPr lang="hsb-DE" altLang="en-US" sz="2400" smtClean="0"/>
              <a:t>)</a:t>
            </a:r>
            <a:endParaRPr lang="sr-Latn-CS" altLang="en-US" sz="2400" smtClean="0"/>
          </a:p>
          <a:p>
            <a:pPr eaLnBrk="1" hangingPunct="1">
              <a:buFont typeface="Wingdings 3" pitchFamily="18" charset="2"/>
              <a:buNone/>
            </a:pPr>
            <a:r>
              <a:rPr lang="sr-Latn-CS" altLang="en-US" sz="2000" smtClean="0"/>
              <a:t>	</a:t>
            </a:r>
          </a:p>
          <a:p>
            <a:pPr eaLnBrk="1" hangingPunct="1">
              <a:buFont typeface="Wingdings 3" pitchFamily="18" charset="2"/>
              <a:buNone/>
            </a:pPr>
            <a:r>
              <a:rPr lang="sr-Latn-CS" altLang="en-US" sz="2000" smtClean="0"/>
              <a:t>	</a:t>
            </a:r>
            <a:r>
              <a:rPr lang="hsb-DE" altLang="en-US" sz="2400" smtClean="0"/>
              <a:t>Moralna analiza bi trebalo da bude </a:t>
            </a:r>
            <a:r>
              <a:rPr lang="hsb-DE" altLang="en-US" sz="2400" b="1" i="1" smtClean="0"/>
              <a:t>deo javne evidencije</a:t>
            </a:r>
            <a:r>
              <a:rPr lang="hsb-DE" altLang="en-US" sz="2400" smtClean="0"/>
              <a:t> koju obznanjuju kompanije.</a:t>
            </a:r>
            <a:endParaRPr lang="fr-FR" altLang="en-US" sz="2400" b="1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endParaRPr lang="fr-FR" altLang="en-US" sz="2000" smtClean="0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33987" y="253322"/>
            <a:ext cx="6216205" cy="116414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sz="4000" kern="1200" dirty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Moralni profil korporacije</a:t>
            </a:r>
            <a:r>
              <a:rPr lang="fr-FR" sz="4000" kern="1200" dirty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/>
            </a:r>
            <a:br>
              <a:rPr lang="fr-FR" sz="4000" kern="1200" dirty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</a:br>
            <a:endParaRPr lang="fr-FR" sz="4000" kern="1200" dirty="0">
              <a:solidFill>
                <a:srgbClr val="FF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79388" y="1500188"/>
            <a:ext cx="8713787" cy="50974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hsb-DE" altLang="en-US" smtClean="0"/>
              <a:t>► </a:t>
            </a:r>
            <a:r>
              <a:rPr lang="hsb-DE" altLang="en-US" sz="2400" smtClean="0">
                <a:cs typeface="Times New Roman" pitchFamily="18" charset="0"/>
              </a:rPr>
              <a:t>Na </a:t>
            </a:r>
            <a:r>
              <a:rPr lang="hsb-DE" altLang="en-US" sz="2400" b="1" smtClean="0">
                <a:cs typeface="Times New Roman" pitchFamily="18" charset="0"/>
              </a:rPr>
              <a:t>koji na</a:t>
            </a:r>
            <a:r>
              <a:rPr lang="sr-Latn-CS" altLang="en-US" sz="2400" b="1" smtClean="0">
                <a:cs typeface="Times New Roman" pitchFamily="18" charset="0"/>
              </a:rPr>
              <a:t>č</a:t>
            </a:r>
            <a:r>
              <a:rPr lang="hsb-DE" altLang="en-US" sz="2400" b="1" smtClean="0">
                <a:cs typeface="Times New Roman" pitchFamily="18" charset="0"/>
              </a:rPr>
              <a:t>in</a:t>
            </a:r>
            <a:r>
              <a:rPr lang="hsb-DE" altLang="en-US" sz="2400" smtClean="0">
                <a:cs typeface="Times New Roman" pitchFamily="18" charset="0"/>
              </a:rPr>
              <a:t> je neka kompanija X ostvarila pove</a:t>
            </a:r>
            <a:r>
              <a:rPr lang="sr-Latn-CS" altLang="en-US" sz="2400" smtClean="0">
                <a:cs typeface="Times New Roman" pitchFamily="18" charset="0"/>
              </a:rPr>
              <a:t>ć</a:t>
            </a:r>
            <a:r>
              <a:rPr lang="hsb-DE" altLang="en-US" sz="2400" smtClean="0">
                <a:cs typeface="Times New Roman" pitchFamily="18" charset="0"/>
              </a:rPr>
              <a:t>anje profita od 55% u pro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loj godini?</a:t>
            </a:r>
          </a:p>
          <a:p>
            <a:pPr eaLnBrk="1" hangingPunct="1">
              <a:spcBef>
                <a:spcPct val="60000"/>
              </a:spcBef>
              <a:buFont typeface="Wingdings" pitchFamily="2" charset="2"/>
              <a:buNone/>
            </a:pPr>
            <a:r>
              <a:rPr lang="hsb-DE" altLang="en-US" sz="2400" smtClean="0">
                <a:cs typeface="Times New Roman" pitchFamily="18" charset="0"/>
              </a:rPr>
              <a:t>► Koliki </a:t>
            </a:r>
            <a:r>
              <a:rPr lang="hsb-DE" altLang="en-US" sz="2400" b="1" smtClean="0">
                <a:cs typeface="Times New Roman" pitchFamily="18" charset="0"/>
              </a:rPr>
              <a:t>deo</a:t>
            </a:r>
            <a:r>
              <a:rPr lang="hsb-DE" altLang="en-US" sz="2400" smtClean="0">
                <a:cs typeface="Times New Roman" pitchFamily="18" charset="0"/>
              </a:rPr>
              <a:t> tih sredstava je oti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ao akcionarima u odnosu na </a:t>
            </a:r>
            <a:r>
              <a:rPr lang="sr-Latn-CS" altLang="en-US" sz="2400" smtClean="0">
                <a:cs typeface="Times New Roman" pitchFamily="18" charset="0"/>
              </a:rPr>
              <a:t>menadžment?</a:t>
            </a:r>
            <a:endParaRPr lang="hsb-DE" altLang="en-US" sz="2400" smtClean="0">
              <a:cs typeface="Times New Roman" pitchFamily="18" charset="0"/>
            </a:endParaRPr>
          </a:p>
          <a:p>
            <a:pPr eaLnBrk="1" hangingPunct="1">
              <a:spcBef>
                <a:spcPct val="60000"/>
              </a:spcBef>
              <a:buFont typeface="Wingdings" pitchFamily="2" charset="2"/>
              <a:buNone/>
            </a:pPr>
            <a:r>
              <a:rPr lang="hsb-DE" altLang="en-US" sz="2400" smtClean="0">
                <a:cs typeface="Times New Roman" pitchFamily="18" charset="0"/>
              </a:rPr>
              <a:t>►</a:t>
            </a:r>
            <a:r>
              <a:rPr lang="hsb-DE" altLang="en-US" sz="2400" b="1" smtClean="0">
                <a:cs typeface="Times New Roman" pitchFamily="18" charset="0"/>
              </a:rPr>
              <a:t>Koliko </a:t>
            </a:r>
            <a:r>
              <a:rPr lang="sr-Latn-CS" altLang="en-US" sz="2400" smtClean="0">
                <a:cs typeface="Times New Roman" pitchFamily="18" charset="0"/>
              </a:rPr>
              <a:t>ć</a:t>
            </a:r>
            <a:r>
              <a:rPr lang="hsb-DE" altLang="en-US" sz="2400" smtClean="0">
                <a:cs typeface="Times New Roman" pitchFamily="18" charset="0"/>
              </a:rPr>
              <a:t>e biti upotrebljeno za ispunjavanje dru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tvenih obaveza date kompanije?</a:t>
            </a:r>
            <a:endParaRPr lang="sr-Latn-CS" altLang="en-US" sz="2400" smtClean="0">
              <a:cs typeface="Times New Roman" pitchFamily="18" charset="0"/>
            </a:endParaRPr>
          </a:p>
          <a:p>
            <a:pPr eaLnBrk="1" hangingPunct="1">
              <a:spcBef>
                <a:spcPct val="60000"/>
              </a:spcBef>
              <a:buFont typeface="Wingdings" pitchFamily="2" charset="2"/>
              <a:buNone/>
            </a:pPr>
            <a:r>
              <a:rPr lang="hsb-DE" altLang="en-US" sz="2400" smtClean="0">
                <a:cs typeface="Times New Roman" pitchFamily="18" charset="0"/>
              </a:rPr>
              <a:t>►</a:t>
            </a:r>
            <a:r>
              <a:rPr lang="hsb-DE" altLang="en-US" sz="2400" b="1" smtClean="0">
                <a:cs typeface="Times New Roman" pitchFamily="18" charset="0"/>
              </a:rPr>
              <a:t>Za</a:t>
            </a:r>
            <a:r>
              <a:rPr lang="sr-Latn-CS" altLang="en-US" sz="2400" b="1" smtClean="0">
                <a:cs typeface="Times New Roman" pitchFamily="18" charset="0"/>
              </a:rPr>
              <a:t>š</a:t>
            </a:r>
            <a:r>
              <a:rPr lang="hsb-DE" altLang="en-US" sz="2400" b="1" smtClean="0">
                <a:cs typeface="Times New Roman" pitchFamily="18" charset="0"/>
              </a:rPr>
              <a:t>to</a:t>
            </a:r>
            <a:r>
              <a:rPr lang="hsb-DE" altLang="en-US" sz="2400" smtClean="0">
                <a:cs typeface="Times New Roman" pitchFamily="18" charset="0"/>
              </a:rPr>
              <a:t> je </a:t>
            </a:r>
            <a:r>
              <a:rPr lang="sr-Latn-CS" altLang="en-US" sz="2400" smtClean="0">
                <a:cs typeface="Times New Roman" pitchFamily="18" charset="0"/>
              </a:rPr>
              <a:t>GD jedne</a:t>
            </a:r>
            <a:r>
              <a:rPr lang="hsb-DE" altLang="en-US" sz="2400" smtClean="0">
                <a:cs typeface="Times New Roman" pitchFamily="18" charset="0"/>
              </a:rPr>
              <a:t> kompanije imao primanja 15 miliona $ u godini kada je zarada kompanije opala za jednu tre</a:t>
            </a:r>
            <a:r>
              <a:rPr lang="sr-Latn-CS" altLang="en-US" sz="2400" smtClean="0">
                <a:cs typeface="Times New Roman" pitchFamily="18" charset="0"/>
              </a:rPr>
              <a:t>ć</a:t>
            </a:r>
            <a:r>
              <a:rPr lang="hsb-DE" altLang="en-US" sz="2400" smtClean="0">
                <a:cs typeface="Times New Roman" pitchFamily="18" charset="0"/>
              </a:rPr>
              <a:t>inu?</a:t>
            </a:r>
          </a:p>
          <a:p>
            <a:pPr eaLnBrk="1" hangingPunct="1">
              <a:spcBef>
                <a:spcPct val="60000"/>
              </a:spcBef>
              <a:buFont typeface="Wingdings" pitchFamily="2" charset="2"/>
              <a:buNone/>
            </a:pPr>
            <a:r>
              <a:rPr lang="hsb-DE" altLang="en-US" sz="2400" smtClean="0">
                <a:cs typeface="Times New Roman" pitchFamily="18" charset="0"/>
              </a:rPr>
              <a:t>►Koliko </a:t>
            </a:r>
            <a:r>
              <a:rPr lang="hsb-DE" altLang="en-US" sz="2400" b="1" smtClean="0">
                <a:cs typeface="Times New Roman" pitchFamily="18" charset="0"/>
              </a:rPr>
              <a:t>radnih mesta</a:t>
            </a:r>
            <a:r>
              <a:rPr lang="hsb-DE" altLang="en-US" sz="2400" smtClean="0">
                <a:cs typeface="Times New Roman" pitchFamily="18" charset="0"/>
              </a:rPr>
              <a:t> je ukinuto i/ili preme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teno u zemlje u razvoju, i u kojoj meri je ba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 ovakva poslovna politika doprinela pove</a:t>
            </a:r>
            <a:r>
              <a:rPr lang="sr-Latn-CS" altLang="en-US" sz="2400" smtClean="0">
                <a:cs typeface="Times New Roman" pitchFamily="18" charset="0"/>
              </a:rPr>
              <a:t>ć</a:t>
            </a:r>
            <a:r>
              <a:rPr lang="hsb-DE" altLang="en-US" sz="2400" smtClean="0">
                <a:cs typeface="Times New Roman" pitchFamily="18" charset="0"/>
              </a:rPr>
              <a:t>anju profita pro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le godine? </a:t>
            </a:r>
            <a:endParaRPr lang="fr-FR" altLang="en-US" sz="2400" smtClean="0">
              <a:cs typeface="Times New Roman" pitchFamily="18" charset="0"/>
            </a:endParaRPr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 idx="4294967295"/>
          </p:nvPr>
        </p:nvSpPr>
        <p:spPr>
          <a:solidFill>
            <a:srgbClr val="7030A0"/>
          </a:solidFill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kern="1200" dirty="0">
                <a:solidFill>
                  <a:srgbClr val="E2F24C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Profit: </a:t>
            </a:r>
            <a:r>
              <a:rPr lang="fr-FR" kern="1200" dirty="0" err="1">
                <a:solidFill>
                  <a:srgbClr val="E2F24C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kako</a:t>
            </a:r>
            <a:r>
              <a:rPr lang="fr-FR" kern="1200" dirty="0">
                <a:solidFill>
                  <a:srgbClr val="E2F24C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, na </a:t>
            </a:r>
            <a:r>
              <a:rPr lang="fr-FR" kern="1200" dirty="0" err="1">
                <a:solidFill>
                  <a:srgbClr val="E2F24C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koji</a:t>
            </a:r>
            <a:r>
              <a:rPr lang="fr-FR" kern="1200" dirty="0">
                <a:solidFill>
                  <a:srgbClr val="E2F24C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na</a:t>
            </a:r>
            <a:r>
              <a:rPr lang="sr-Latn-CS" kern="1200" dirty="0">
                <a:solidFill>
                  <a:srgbClr val="E2F24C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č</a:t>
            </a:r>
            <a:r>
              <a:rPr lang="fr-FR" kern="1200" dirty="0">
                <a:solidFill>
                  <a:srgbClr val="E2F24C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in?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79388" y="188913"/>
            <a:ext cx="8713787" cy="6408737"/>
          </a:xfrm>
        </p:spPr>
        <p:txBody>
          <a:bodyPr/>
          <a:lstStyle/>
          <a:p>
            <a:pPr marL="623888" indent="-514350" algn="ctr" eaLnBrk="1" hangingPunct="1">
              <a:buFont typeface="Wingdings 3" pitchFamily="18" charset="2"/>
              <a:buNone/>
            </a:pPr>
            <a:r>
              <a:rPr lang="sr-Latn-CS" altLang="en-US" b="1" smtClean="0">
                <a:solidFill>
                  <a:srgbClr val="FF0000"/>
                </a:solidFill>
              </a:rPr>
              <a:t>MORALNE OBAVEZE KOMPANIJA</a:t>
            </a:r>
          </a:p>
          <a:p>
            <a:pPr marL="623888" indent="-514350" eaLnBrk="1" hangingPunct="1">
              <a:buFont typeface="Wingdings 3" pitchFamily="18" charset="2"/>
              <a:buAutoNum type="arabicPeriod"/>
            </a:pPr>
            <a:r>
              <a:rPr lang="hsb-DE" altLang="en-US" sz="2000" b="1" smtClean="0">
                <a:solidFill>
                  <a:srgbClr val="FF0000"/>
                </a:solidFill>
              </a:rPr>
              <a:t>“Ne nanosi</a:t>
            </a:r>
            <a:r>
              <a:rPr lang="sr-Latn-CS" altLang="en-US" sz="2000" b="1" smtClean="0">
                <a:solidFill>
                  <a:srgbClr val="FF0000"/>
                </a:solidFill>
              </a:rPr>
              <a:t>ti</a:t>
            </a:r>
            <a:r>
              <a:rPr lang="hsb-DE" altLang="en-US" sz="2000" b="1" smtClean="0">
                <a:solidFill>
                  <a:srgbClr val="FF0000"/>
                </a:solidFill>
              </a:rPr>
              <a:t> zlo”</a:t>
            </a:r>
            <a:endParaRPr lang="sr-Latn-CS" altLang="en-US" sz="2000" smtClean="0">
              <a:solidFill>
                <a:srgbClr val="FF0000"/>
              </a:solidFill>
            </a:endParaRPr>
          </a:p>
          <a:p>
            <a:pPr marL="623888" indent="-514350" eaLnBrk="1" hangingPunct="1">
              <a:buFont typeface="Wingdings 3" pitchFamily="18" charset="2"/>
              <a:buNone/>
            </a:pPr>
            <a:r>
              <a:rPr lang="sr-Latn-CS" altLang="en-US" sz="2000" b="1" smtClean="0"/>
              <a:t>	</a:t>
            </a:r>
            <a:r>
              <a:rPr lang="sr-Latn-CS" altLang="en-US" sz="1800" b="1" smtClean="0"/>
              <a:t>O</a:t>
            </a:r>
            <a:r>
              <a:rPr lang="hsb-DE" altLang="en-US" sz="1800" b="1" smtClean="0"/>
              <a:t>p</a:t>
            </a:r>
            <a:r>
              <a:rPr lang="sr-Latn-CS" altLang="en-US" sz="1800" b="1" smtClean="0"/>
              <a:t>š</a:t>
            </a:r>
            <a:r>
              <a:rPr lang="hsb-DE" altLang="en-US" sz="1800" b="1" smtClean="0"/>
              <a:t>ta obaveza</a:t>
            </a:r>
            <a:r>
              <a:rPr lang="hsb-DE" altLang="en-US" sz="1800" smtClean="0"/>
              <a:t> koja va</a:t>
            </a:r>
            <a:r>
              <a:rPr lang="sr-Latn-CS" altLang="en-US" sz="1800" smtClean="0"/>
              <a:t>ž</a:t>
            </a:r>
            <a:r>
              <a:rPr lang="hsb-DE" altLang="en-US" sz="1800" smtClean="0"/>
              <a:t>i i za pojedince i za </a:t>
            </a:r>
            <a:r>
              <a:rPr lang="sr-Latn-CS" altLang="en-US" sz="1800" smtClean="0"/>
              <a:t>poslovne organizacije</a:t>
            </a:r>
            <a:r>
              <a:rPr lang="hsb-DE" altLang="en-US" sz="1800" smtClean="0"/>
              <a:t> i koja sa</a:t>
            </a:r>
            <a:r>
              <a:rPr lang="sr-Latn-CS" altLang="en-US" sz="1800" smtClean="0"/>
              <a:t>č</a:t>
            </a:r>
            <a:r>
              <a:rPr lang="hsb-DE" altLang="en-US" sz="1800" smtClean="0"/>
              <a:t>injava “moralni minimum”. Nastaje iz moralnog aksioma da su </a:t>
            </a:r>
            <a:r>
              <a:rPr lang="hsb-DE" altLang="en-US" sz="1800" b="1" smtClean="0"/>
              <a:t>ljudi cilj po sebi</a:t>
            </a:r>
            <a:r>
              <a:rPr lang="hsb-DE" altLang="en-US" sz="1800" smtClean="0"/>
              <a:t>. To je </a:t>
            </a:r>
            <a:r>
              <a:rPr lang="sr-Latn-CS" altLang="en-US" sz="1800" smtClean="0"/>
              <a:t>š</a:t>
            </a:r>
            <a:r>
              <a:rPr lang="hsb-DE" altLang="en-US" sz="1800" smtClean="0"/>
              <a:t>iroko obuhvatna obaveza iz koje se dalje granaju uputstva za dejstvovanje kompanije u odnosu na zaposlene, zajednice u kojima posluju, potro</a:t>
            </a:r>
            <a:r>
              <a:rPr lang="sr-Latn-CS" altLang="en-US" sz="1800" smtClean="0"/>
              <a:t>š</a:t>
            </a:r>
            <a:r>
              <a:rPr lang="hsb-DE" altLang="en-US" sz="1800" smtClean="0"/>
              <a:t>a</a:t>
            </a:r>
            <a:r>
              <a:rPr lang="sr-Latn-CS" altLang="en-US" sz="1800" smtClean="0"/>
              <a:t>č</a:t>
            </a:r>
            <a:r>
              <a:rPr lang="hsb-DE" altLang="en-US" sz="1800" smtClean="0"/>
              <a:t>e, </a:t>
            </a:r>
            <a:r>
              <a:rPr lang="sr-Latn-CS" altLang="en-US" sz="1800" smtClean="0"/>
              <a:t>š</a:t>
            </a:r>
            <a:r>
              <a:rPr lang="hsb-DE" altLang="en-US" sz="1800" smtClean="0"/>
              <a:t>iroku javnost, prirodn</a:t>
            </a:r>
            <a:r>
              <a:rPr lang="sr-Latn-CS" altLang="en-US" sz="1800" smtClean="0"/>
              <a:t>u</a:t>
            </a:r>
            <a:r>
              <a:rPr lang="hsb-DE" altLang="en-US" sz="1800" smtClean="0"/>
              <a:t> </a:t>
            </a:r>
            <a:r>
              <a:rPr lang="sr-Latn-CS" altLang="en-US" sz="1800" smtClean="0"/>
              <a:t>sredinu</a:t>
            </a:r>
            <a:r>
              <a:rPr lang="hsb-DE" altLang="en-US" sz="1800" smtClean="0"/>
              <a:t>. </a:t>
            </a:r>
            <a:endParaRPr lang="sr-Latn-CS" altLang="en-US" sz="1800" smtClean="0"/>
          </a:p>
          <a:p>
            <a:pPr marL="623888" indent="-514350" eaLnBrk="1" hangingPunct="1">
              <a:buFont typeface="Wingdings 3" pitchFamily="18" charset="2"/>
              <a:buNone/>
            </a:pPr>
            <a:r>
              <a:rPr lang="sr-Latn-CS" altLang="en-US" sz="2000" b="1" smtClean="0">
                <a:solidFill>
                  <a:srgbClr val="FF0000"/>
                </a:solidFill>
              </a:rPr>
              <a:t>2. </a:t>
            </a:r>
            <a:r>
              <a:rPr lang="hsb-DE" altLang="en-US" sz="2000" b="1" smtClean="0">
                <a:solidFill>
                  <a:srgbClr val="FF0000"/>
                </a:solidFill>
              </a:rPr>
              <a:t>Ne podrivati integritet slobodnopreduzetni</a:t>
            </a:r>
            <a:r>
              <a:rPr lang="sr-Latn-CS" altLang="en-US" sz="2000" b="1" smtClean="0">
                <a:solidFill>
                  <a:srgbClr val="FF0000"/>
                </a:solidFill>
              </a:rPr>
              <a:t>č</a:t>
            </a:r>
            <a:r>
              <a:rPr lang="hsb-DE" altLang="en-US" sz="2000" b="1" smtClean="0">
                <a:solidFill>
                  <a:srgbClr val="FF0000"/>
                </a:solidFill>
              </a:rPr>
              <a:t>kog sistema </a:t>
            </a:r>
            <a:r>
              <a:rPr lang="hsb-DE" altLang="en-US" sz="2000" smtClean="0"/>
              <a:t>(sistem slobodne</a:t>
            </a:r>
            <a:r>
              <a:rPr lang="hsb-DE" altLang="en-US" sz="2000" b="1" smtClean="0"/>
              <a:t> </a:t>
            </a:r>
            <a:r>
              <a:rPr lang="hsb-DE" altLang="en-US" sz="2000" smtClean="0"/>
              <a:t>konkurencije) u kojem je ko</a:t>
            </a:r>
            <a:r>
              <a:rPr lang="sr-Latn-CS" altLang="en-US" sz="2000" smtClean="0"/>
              <a:t>mpanija</a:t>
            </a:r>
            <a:r>
              <a:rPr lang="hsb-DE" altLang="en-US" sz="2000" smtClean="0"/>
              <a:t> utemeljena.</a:t>
            </a:r>
            <a:r>
              <a:rPr lang="sr-Latn-CS" altLang="en-US" sz="2000" smtClean="0"/>
              <a:t> </a:t>
            </a:r>
          </a:p>
          <a:p>
            <a:pPr marL="623888" indent="-514350" eaLnBrk="1" hangingPunct="1">
              <a:buFont typeface="Wingdings 3" pitchFamily="18" charset="2"/>
              <a:buNone/>
            </a:pPr>
            <a:r>
              <a:rPr lang="sr-Latn-CS" altLang="en-US" sz="2000" smtClean="0"/>
              <a:t>	</a:t>
            </a:r>
            <a:r>
              <a:rPr lang="sr-Latn-CS" altLang="en-US" sz="1800" smtClean="0"/>
              <a:t>“</a:t>
            </a:r>
            <a:r>
              <a:rPr lang="sr-Latn-CS" altLang="en-US" sz="1800" i="1" smtClean="0"/>
              <a:t>Ne seci granu na kojoj sediš</a:t>
            </a:r>
            <a:r>
              <a:rPr lang="sr-Latn-CS" altLang="en-US" sz="1800" smtClean="0"/>
              <a:t>”. </a:t>
            </a:r>
            <a:r>
              <a:rPr lang="hsb-DE" altLang="en-US" sz="1800" smtClean="0"/>
              <a:t>Odatle proizilazi obaveza da se ne uzima mito i obaveza da se ne stvara monopolisti</a:t>
            </a:r>
            <a:r>
              <a:rPr lang="sr-Latn-CS" altLang="en-US" sz="1800" smtClean="0"/>
              <a:t>č</a:t>
            </a:r>
            <a:r>
              <a:rPr lang="hsb-DE" altLang="en-US" sz="1800" smtClean="0"/>
              <a:t>ka praksa. </a:t>
            </a:r>
            <a:endParaRPr lang="sr-Latn-CS" altLang="en-US" sz="1800" smtClean="0"/>
          </a:p>
          <a:p>
            <a:pPr marL="623888" indent="-51435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sz="2000" b="1" smtClean="0">
                <a:solidFill>
                  <a:srgbClr val="FF0000"/>
                </a:solidFill>
              </a:rPr>
              <a:t>3. </a:t>
            </a:r>
            <a:r>
              <a:rPr lang="hsb-DE" altLang="en-US" sz="2000" b="1" smtClean="0">
                <a:solidFill>
                  <a:srgbClr val="FF0000"/>
                </a:solidFill>
              </a:rPr>
              <a:t>Biti po</a:t>
            </a:r>
            <a:r>
              <a:rPr lang="sr-Latn-CS" altLang="en-US" sz="2000" b="1" smtClean="0">
                <a:solidFill>
                  <a:srgbClr val="FF0000"/>
                </a:solidFill>
              </a:rPr>
              <a:t>š</a:t>
            </a:r>
            <a:r>
              <a:rPr lang="hsb-DE" altLang="en-US" sz="2000" b="1" smtClean="0">
                <a:solidFill>
                  <a:srgbClr val="FF0000"/>
                </a:solidFill>
              </a:rPr>
              <a:t>ten u transakciji</a:t>
            </a:r>
            <a:endParaRPr lang="hsb-DE" altLang="en-US" sz="2000" smtClean="0">
              <a:solidFill>
                <a:srgbClr val="FF0000"/>
              </a:solidFill>
            </a:endParaRPr>
          </a:p>
          <a:p>
            <a:pPr marL="623888" indent="-514350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sr-Latn-CS" altLang="en-US" sz="2000" smtClean="0"/>
              <a:t>	</a:t>
            </a:r>
            <a:r>
              <a:rPr lang="hsb-DE" altLang="en-US" sz="1800" smtClean="0"/>
              <a:t>Po</a:t>
            </a:r>
            <a:r>
              <a:rPr lang="sr-Latn-CS" altLang="en-US" sz="1800" smtClean="0"/>
              <a:t>š</a:t>
            </a:r>
            <a:r>
              <a:rPr lang="hsb-DE" altLang="en-US" sz="1800" smtClean="0"/>
              <a:t>tenje je bitno da bi sistem opstao. Bez po</a:t>
            </a:r>
            <a:r>
              <a:rPr lang="sr-Latn-CS" altLang="en-US" sz="1800" smtClean="0"/>
              <a:t>š</a:t>
            </a:r>
            <a:r>
              <a:rPr lang="hsb-DE" altLang="en-US" sz="1800" smtClean="0"/>
              <a:t>tenja, ljudi bi sve vi</a:t>
            </a:r>
            <a:r>
              <a:rPr lang="sr-Latn-CS" altLang="en-US" sz="1800" smtClean="0"/>
              <a:t>š</a:t>
            </a:r>
            <a:r>
              <a:rPr lang="hsb-DE" altLang="en-US" sz="1800" smtClean="0"/>
              <a:t>e izbegavali da ulaze u razmenu ili da je obnavljaju. </a:t>
            </a:r>
            <a:endParaRPr lang="sr-Latn-CS" altLang="en-US" sz="1800" smtClean="0"/>
          </a:p>
          <a:p>
            <a:pPr marL="623888" indent="-514350" eaLnBrk="1" hangingPunct="1">
              <a:buFont typeface="Wingdings 3" pitchFamily="18" charset="2"/>
              <a:buNone/>
            </a:pPr>
            <a:r>
              <a:rPr lang="sr-Latn-CS" altLang="en-US" sz="2000" b="1" smtClean="0">
                <a:solidFill>
                  <a:srgbClr val="FF0000"/>
                </a:solidFill>
              </a:rPr>
              <a:t>4. </a:t>
            </a:r>
            <a:r>
              <a:rPr lang="hsb-DE" altLang="en-US" sz="2000" b="1" smtClean="0">
                <a:solidFill>
                  <a:srgbClr val="FF0000"/>
                </a:solidFill>
              </a:rPr>
              <a:t>Pona</a:t>
            </a:r>
            <a:r>
              <a:rPr lang="sr-Latn-CS" altLang="en-US" sz="2000" b="1" smtClean="0">
                <a:solidFill>
                  <a:srgbClr val="FF0000"/>
                </a:solidFill>
              </a:rPr>
              <a:t>š</a:t>
            </a:r>
            <a:r>
              <a:rPr lang="hsb-DE" altLang="en-US" sz="2000" b="1" smtClean="0">
                <a:solidFill>
                  <a:srgbClr val="FF0000"/>
                </a:solidFill>
              </a:rPr>
              <a:t>ati se u skladu s ugovorima</a:t>
            </a:r>
            <a:r>
              <a:rPr lang="hsb-DE" altLang="en-US" sz="2000" smtClean="0">
                <a:solidFill>
                  <a:srgbClr val="FF0000"/>
                </a:solidFill>
              </a:rPr>
              <a:t> </a:t>
            </a:r>
            <a:r>
              <a:rPr lang="hsb-DE" altLang="en-US" sz="2000" smtClean="0"/>
              <a:t>u koje ulazimo od svoje volje. </a:t>
            </a:r>
            <a:endParaRPr lang="sr-Latn-CS" altLang="en-US" sz="2000" smtClean="0"/>
          </a:p>
          <a:p>
            <a:pPr marL="623888" indent="-514350" eaLnBrk="1" hangingPunct="1">
              <a:spcBef>
                <a:spcPts val="1200"/>
              </a:spcBef>
              <a:buFont typeface="Wingdings 3" pitchFamily="18" charset="2"/>
              <a:buNone/>
            </a:pPr>
            <a:r>
              <a:rPr lang="sr-Latn-CS" altLang="en-US" sz="2000" smtClean="0"/>
              <a:t>	</a:t>
            </a:r>
            <a:r>
              <a:rPr lang="hsb-DE" altLang="en-US" sz="1800" smtClean="0"/>
              <a:t>Ugovori su </a:t>
            </a:r>
            <a:r>
              <a:rPr lang="hsb-DE" altLang="en-US" sz="1800" b="1" i="1" smtClean="0">
                <a:solidFill>
                  <a:srgbClr val="FF0000"/>
                </a:solidFill>
              </a:rPr>
              <a:t>krvotok</a:t>
            </a:r>
            <a:r>
              <a:rPr lang="hsb-DE" altLang="en-US" sz="1800" smtClean="0">
                <a:solidFill>
                  <a:srgbClr val="FF0000"/>
                </a:solidFill>
              </a:rPr>
              <a:t> </a:t>
            </a:r>
            <a:r>
              <a:rPr lang="hsb-DE" altLang="en-US" sz="1800" smtClean="0"/>
              <a:t>slobodnopreduzetni</a:t>
            </a:r>
            <a:r>
              <a:rPr lang="sr-Latn-CS" altLang="en-US" sz="1800" smtClean="0"/>
              <a:t>č</a:t>
            </a:r>
            <a:r>
              <a:rPr lang="hsb-DE" altLang="en-US" sz="1800" smtClean="0"/>
              <a:t>kog sistema. Da bi dejstvovale efikasno i uspe</a:t>
            </a:r>
            <a:r>
              <a:rPr lang="sr-Latn-CS" altLang="en-US" sz="1800" smtClean="0"/>
              <a:t>š</a:t>
            </a:r>
            <a:r>
              <a:rPr lang="hsb-DE" altLang="en-US" sz="1800" smtClean="0"/>
              <a:t>no, ugovorne strane moraju imati </a:t>
            </a:r>
            <a:r>
              <a:rPr lang="hsb-DE" altLang="en-US" sz="1800" b="1" i="1" smtClean="0">
                <a:solidFill>
                  <a:srgbClr val="7030A0"/>
                </a:solidFill>
              </a:rPr>
              <a:t>poverenja</a:t>
            </a:r>
            <a:r>
              <a:rPr lang="hsb-DE" altLang="en-US" sz="1800" smtClean="0"/>
              <a:t> u postupke drugih </a:t>
            </a:r>
            <a:r>
              <a:rPr lang="sr-Latn-CS" altLang="en-US" sz="1800" smtClean="0"/>
              <a:t>č</a:t>
            </a:r>
            <a:r>
              <a:rPr lang="hsb-DE" altLang="en-US" sz="1800" smtClean="0"/>
              <a:t>inilaca s kojima su u razmeni i moraju biti kadre da delaju sa </a:t>
            </a:r>
            <a:r>
              <a:rPr lang="hsb-DE" altLang="en-US" sz="1800" b="1" i="1" smtClean="0">
                <a:solidFill>
                  <a:srgbClr val="7030A0"/>
                </a:solidFill>
              </a:rPr>
              <a:t>sigurnim saznanjem </a:t>
            </a:r>
            <a:r>
              <a:rPr lang="hsb-DE" altLang="en-US" sz="1800" smtClean="0"/>
              <a:t>da </a:t>
            </a:r>
            <a:r>
              <a:rPr lang="sr-Latn-CS" altLang="en-US" sz="1800" smtClean="0"/>
              <a:t>ć</a:t>
            </a:r>
            <a:r>
              <a:rPr lang="hsb-DE" altLang="en-US" sz="1800" smtClean="0"/>
              <a:t>e njihove zakonite ugovorne obaveze biti po</a:t>
            </a:r>
            <a:r>
              <a:rPr lang="sr-Latn-CS" altLang="en-US" sz="1800" smtClean="0"/>
              <a:t>š</a:t>
            </a:r>
            <a:r>
              <a:rPr lang="hsb-DE" altLang="en-US" sz="1800" smtClean="0"/>
              <a:t>tovane.</a:t>
            </a:r>
            <a:endParaRPr lang="fr-FR" altLang="en-US" sz="1800" smtClean="0"/>
          </a:p>
          <a:p>
            <a:pPr marL="623888" indent="-514350" eaLnBrk="1" hangingPunct="1">
              <a:buFont typeface="Wingdings 3" pitchFamily="18" charset="2"/>
              <a:buNone/>
            </a:pPr>
            <a:endParaRPr lang="fr-FR" altLang="en-US" sz="1800" smtClean="0"/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Content Placeholder 2"/>
          <p:cNvSpPr>
            <a:spLocks noGrp="1"/>
          </p:cNvSpPr>
          <p:nvPr>
            <p:ph idx="4294967295"/>
          </p:nvPr>
        </p:nvSpPr>
        <p:spPr>
          <a:xfrm>
            <a:off x="214313" y="285750"/>
            <a:ext cx="8472487" cy="62865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60000"/>
              </a:spcBef>
            </a:pPr>
            <a:endParaRPr lang="sr-Latn-CS" altLang="en-US" sz="2400" smtClean="0"/>
          </a:p>
          <a:p>
            <a:pPr algn="ctr" eaLnBrk="1" hangingPunct="1">
              <a:lnSpc>
                <a:spcPct val="90000"/>
              </a:lnSpc>
              <a:spcBef>
                <a:spcPct val="60000"/>
              </a:spcBef>
              <a:buFont typeface="Wingdings 3" pitchFamily="18" charset="2"/>
              <a:buNone/>
            </a:pPr>
            <a:r>
              <a:rPr lang="sr-Latn-CS" altLang="en-US" sz="3600" smtClean="0"/>
              <a:t>Poštenje</a:t>
            </a:r>
          </a:p>
          <a:p>
            <a:pPr eaLnBrk="1" hangingPunct="1">
              <a:lnSpc>
                <a:spcPct val="90000"/>
              </a:lnSpc>
              <a:spcBef>
                <a:spcPct val="60000"/>
              </a:spcBef>
            </a:pPr>
            <a:endParaRPr lang="sr-Latn-CS" altLang="en-US" sz="2400" smtClean="0"/>
          </a:p>
          <a:p>
            <a:pPr eaLnBrk="1" hangingPunct="1">
              <a:lnSpc>
                <a:spcPct val="90000"/>
              </a:lnSpc>
              <a:spcBef>
                <a:spcPct val="60000"/>
              </a:spcBef>
            </a:pPr>
            <a:r>
              <a:rPr lang="hsb-DE" altLang="en-US" sz="2400" smtClean="0"/>
              <a:t>Po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tenje pokriva 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irok raspon spornih tema, od </a:t>
            </a:r>
            <a:r>
              <a:rPr lang="hsb-DE" altLang="en-US" sz="2400" b="1" i="1" smtClean="0"/>
              <a:t>pravi</a:t>
            </a:r>
            <a:r>
              <a:rPr lang="sr-Latn-CS" altLang="en-US" sz="2400" b="1" i="1" smtClean="0"/>
              <a:t>č</a:t>
            </a:r>
            <a:r>
              <a:rPr lang="hsb-DE" altLang="en-US" sz="2400" b="1" i="1" smtClean="0"/>
              <a:t>ne nadoknade</a:t>
            </a:r>
            <a:r>
              <a:rPr lang="hsb-DE" altLang="en-US" sz="2400" i="1" smtClean="0"/>
              <a:t>, </a:t>
            </a:r>
            <a:r>
              <a:rPr lang="hsb-DE" altLang="en-US" sz="2400" smtClean="0"/>
              <a:t>preko </a:t>
            </a:r>
            <a:r>
              <a:rPr lang="hsb-DE" altLang="en-US" sz="2400" b="1" i="1" smtClean="0"/>
              <a:t>istine u ogla</a:t>
            </a:r>
            <a:r>
              <a:rPr lang="sr-Latn-CS" altLang="en-US" sz="2400" b="1" i="1" smtClean="0"/>
              <a:t>š</a:t>
            </a:r>
            <a:r>
              <a:rPr lang="hsb-DE" altLang="en-US" sz="2400" b="1" i="1" smtClean="0"/>
              <a:t>avanju</a:t>
            </a:r>
            <a:r>
              <a:rPr lang="hsb-DE" altLang="en-US" sz="2400" smtClean="0"/>
              <a:t>, do obezbe</a:t>
            </a:r>
            <a:r>
              <a:rPr lang="sr-Latn-CS" altLang="en-US" sz="2400" smtClean="0"/>
              <a:t>đ</a:t>
            </a:r>
            <a:r>
              <a:rPr lang="hsb-DE" altLang="en-US" sz="2400" smtClean="0"/>
              <a:t>enja onog </a:t>
            </a:r>
            <a:r>
              <a:rPr lang="hsb-DE" altLang="en-US" sz="2400" b="1" i="1" smtClean="0"/>
              <a:t>kvaliteta roba i usluga</a:t>
            </a:r>
            <a:r>
              <a:rPr lang="hsb-DE" altLang="en-US" sz="2400" b="1" smtClean="0"/>
              <a:t> </a:t>
            </a:r>
            <a:r>
              <a:rPr lang="hsb-DE" altLang="en-US" sz="2400" smtClean="0"/>
              <a:t>koji se neko predstavlja da nudi.</a:t>
            </a:r>
            <a:endParaRPr lang="sr-Latn-CS" altLang="en-US" sz="2400" smtClean="0"/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altLang="en-US" sz="2400" smtClean="0"/>
              <a:t>Poštovati slobodu drugih uključujući </a:t>
            </a:r>
            <a:r>
              <a:rPr lang="sr-Latn-CS" altLang="en-US" sz="2400" b="1" i="1" smtClean="0"/>
              <a:t>slobodu da racionalno i informisano odlučuju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altLang="en-US" sz="2400" b="1" smtClean="0">
                <a:solidFill>
                  <a:srgbClr val="7030A0"/>
                </a:solidFill>
              </a:rPr>
              <a:t>Poštovati druge kao ciljeve po sebi: </a:t>
            </a:r>
            <a:r>
              <a:rPr lang="sr-Latn-CS" altLang="en-US" sz="2400" smtClean="0"/>
              <a:t>ne shvatati ih samo u funkciji potencijalne prodaje i kao sredstva za sticanje dobiti i tako ih obezličiti i lišiti njihove osnovne </a:t>
            </a:r>
            <a:r>
              <a:rPr lang="sr-Latn-CS" altLang="en-US" sz="2400" b="1" smtClean="0"/>
              <a:t>ljudskosti</a:t>
            </a:r>
            <a:r>
              <a:rPr lang="sr-Latn-CS" altLang="en-US" sz="2400" smtClean="0"/>
              <a:t> i </a:t>
            </a:r>
            <a:r>
              <a:rPr lang="sr-Latn-CS" altLang="en-US" sz="2400" b="1" smtClean="0"/>
              <a:t>dostojanstva</a:t>
            </a:r>
            <a:r>
              <a:rPr lang="sr-Latn-CS" altLang="en-US" sz="2400" smtClean="0"/>
              <a:t>. </a:t>
            </a:r>
            <a:endParaRPr lang="en-US" altLang="en-US" sz="2400" smtClean="0"/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endParaRPr lang="sr-Latn-CS" altLang="en-US" sz="2400" smtClean="0"/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Content Placeholder 2"/>
          <p:cNvSpPr>
            <a:spLocks noGrp="1"/>
          </p:cNvSpPr>
          <p:nvPr>
            <p:ph idx="4294967295"/>
          </p:nvPr>
        </p:nvSpPr>
        <p:spPr>
          <a:xfrm>
            <a:off x="250825" y="188913"/>
            <a:ext cx="8472488" cy="5643562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sr-Latn-CS" altLang="en-US" sz="2400" b="1" i="1" smtClean="0">
                <a:solidFill>
                  <a:srgbClr val="FF0000"/>
                </a:solidFill>
              </a:rPr>
              <a:t>Na koje informacije ima pravo potencijalni klijent</a:t>
            </a:r>
            <a:r>
              <a:rPr lang="sr-Latn-CS" altLang="en-US" sz="2400" b="1" smtClean="0">
                <a:solidFill>
                  <a:srgbClr val="FF0000"/>
                </a:solidFill>
              </a:rPr>
              <a:t>?</a:t>
            </a:r>
            <a:r>
              <a:rPr lang="sr-Latn-CS" altLang="en-US" sz="3600" b="1" smtClean="0">
                <a:solidFill>
                  <a:srgbClr val="FF0000"/>
                </a:solidFill>
              </a:rPr>
              <a:t> </a:t>
            </a:r>
          </a:p>
          <a:p>
            <a:pPr eaLnBrk="1" hangingPunct="1">
              <a:buFont typeface="Wingdings 3" pitchFamily="18" charset="2"/>
              <a:buNone/>
            </a:pPr>
            <a:endParaRPr lang="en-US" altLang="en-US" sz="3600" b="1" smtClean="0">
              <a:solidFill>
                <a:srgbClr val="FF0000"/>
              </a:solidFill>
            </a:endParaRPr>
          </a:p>
          <a:p>
            <a:pPr eaLnBrk="1" hangingPunct="1"/>
            <a:r>
              <a:rPr lang="sr-Latn-CS" altLang="en-US" sz="2400" smtClean="0"/>
              <a:t>Potencijalni klijent ima pravo na sve informacije koje se smatraju </a:t>
            </a:r>
            <a:r>
              <a:rPr lang="sr-Latn-CS" altLang="en-US" sz="2400" b="1" i="1" smtClean="0">
                <a:solidFill>
                  <a:srgbClr val="7030A0"/>
                </a:solidFill>
              </a:rPr>
              <a:t>relevantnim i neophodnim</a:t>
            </a:r>
            <a:r>
              <a:rPr lang="sr-Latn-CS" altLang="en-US" sz="2400" i="1" smtClean="0">
                <a:solidFill>
                  <a:srgbClr val="7030A0"/>
                </a:solidFill>
              </a:rPr>
              <a:t> </a:t>
            </a:r>
            <a:r>
              <a:rPr lang="sr-Latn-CS" altLang="en-US" sz="2400" smtClean="0"/>
              <a:t>za </a:t>
            </a:r>
            <a:r>
              <a:rPr lang="sr-Latn-CS" altLang="en-US" sz="2400" b="1" i="1" smtClean="0">
                <a:solidFill>
                  <a:srgbClr val="7030A0"/>
                </a:solidFill>
              </a:rPr>
              <a:t>slobodan</a:t>
            </a:r>
            <a:r>
              <a:rPr lang="sr-Latn-CS" altLang="en-US" sz="2400" i="1" smtClean="0">
                <a:solidFill>
                  <a:srgbClr val="7030A0"/>
                </a:solidFill>
              </a:rPr>
              <a:t> </a:t>
            </a:r>
            <a:r>
              <a:rPr lang="sr-Latn-CS" altLang="en-US" sz="2400" smtClean="0"/>
              <a:t>i </a:t>
            </a:r>
            <a:r>
              <a:rPr lang="sr-Latn-CS" altLang="en-US" sz="2400" b="1" i="1" smtClean="0"/>
              <a:t>racionalan</a:t>
            </a:r>
            <a:r>
              <a:rPr lang="sr-Latn-CS" altLang="en-US" sz="2400" i="1" smtClean="0"/>
              <a:t> </a:t>
            </a:r>
            <a:r>
              <a:rPr lang="sr-Latn-CS" altLang="en-US" sz="2400" smtClean="0"/>
              <a:t>izbor; to uključuje i saznanje o onim karakteristikama koje bi, kada bi bile poznate, materijalno uticale na taj izbor. </a:t>
            </a:r>
          </a:p>
          <a:p>
            <a:pPr eaLnBrk="1" hangingPunct="1">
              <a:buFont typeface="Arial" charset="0"/>
              <a:buNone/>
            </a:pPr>
            <a:endParaRPr lang="sr-Latn-CS" altLang="en-US" sz="2400" smtClean="0"/>
          </a:p>
          <a:p>
            <a:pPr eaLnBrk="1" hangingPunct="1">
              <a:buFont typeface="Wingdings 3" pitchFamily="18" charset="2"/>
              <a:buNone/>
            </a:pPr>
            <a:r>
              <a:rPr lang="sr-Latn-CS" altLang="en-US" sz="2800" b="1" i="1" smtClean="0">
                <a:solidFill>
                  <a:srgbClr val="FF0000"/>
                </a:solidFill>
              </a:rPr>
              <a:t>Odgovornost u razmeni leži na prodavcu!</a:t>
            </a:r>
          </a:p>
          <a:p>
            <a:pPr eaLnBrk="1" hangingPunct="1">
              <a:buFont typeface="Wingdings 3" pitchFamily="18" charset="2"/>
              <a:buNone/>
            </a:pPr>
            <a:endParaRPr lang="sr-Latn-CS" altLang="en-US" sz="2800" b="1" i="1" smtClean="0">
              <a:solidFill>
                <a:srgbClr val="FF0000"/>
              </a:solidFill>
            </a:endParaRPr>
          </a:p>
          <a:p>
            <a:pPr eaLnBrk="1" hangingPunct="1"/>
            <a:r>
              <a:rPr lang="sr-Latn-CS" altLang="en-US" sz="2400" smtClean="0"/>
              <a:t>Ne može se skinuti odgovornost stavom: “Mušterija me to nije ni pitala, zato nisam ni rekao ”</a:t>
            </a:r>
          </a:p>
          <a:p>
            <a:pPr eaLnBrk="1" hangingPunct="1"/>
            <a:r>
              <a:rPr lang="sr-Latn-CS" altLang="en-US" sz="2400" smtClean="0"/>
              <a:t>Odavno prevaziđen princip trgovačke prakse: “Neka se kupac sam zaštiti!”</a:t>
            </a:r>
          </a:p>
          <a:p>
            <a:pPr eaLnBrk="1" hangingPunct="1"/>
            <a:endParaRPr lang="en-US" altLang="en-US" sz="240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marL="273050" indent="-273050" eaLnBrk="1" hangingPunct="1">
              <a:buFont typeface="Wingdings 3" pitchFamily="18" charset="2"/>
              <a:buNone/>
            </a:pPr>
            <a:r>
              <a:rPr lang="sr-Latn-CS" altLang="en-US" sz="4400" b="1" smtClean="0">
                <a:cs typeface="Times New Roman" pitchFamily="18" charset="0"/>
              </a:rPr>
              <a:t>Suština etike: </a:t>
            </a:r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4400" b="1" smtClean="0">
              <a:cs typeface="Times New Roman" pitchFamily="18" charset="0"/>
            </a:endParaRPr>
          </a:p>
          <a:p>
            <a:pPr marL="273050" indent="-273050" eaLnBrk="1" hangingPunct="1">
              <a:buFont typeface="Wingdings 3" pitchFamily="18" charset="2"/>
              <a:buNone/>
            </a:pPr>
            <a:r>
              <a:rPr lang="sr-Latn-CS" altLang="en-US" sz="4400" b="1" smtClean="0">
                <a:cs typeface="Times New Roman" pitchFamily="18" charset="0"/>
              </a:rPr>
              <a:t>	</a:t>
            </a:r>
            <a:r>
              <a:rPr lang="sr-Latn-CS" altLang="en-US" sz="3600" b="1" smtClean="0">
                <a:cs typeface="Times New Roman" pitchFamily="18" charset="0"/>
              </a:rPr>
              <a:t>Postojanje drugih ljudi i uvažavanje njihovih potreba i prava.</a:t>
            </a:r>
          </a:p>
          <a:p>
            <a:pPr marL="273050" indent="-273050" eaLnBrk="1" hangingPunct="1"/>
            <a:endParaRPr lang="en-US" altLang="en-US" sz="3600" smtClean="0"/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Content Placeholder 1"/>
          <p:cNvSpPr>
            <a:spLocks noGrp="1"/>
          </p:cNvSpPr>
          <p:nvPr>
            <p:ph idx="4294967295"/>
          </p:nvPr>
        </p:nvSpPr>
        <p:spPr>
          <a:xfrm>
            <a:off x="214313" y="188913"/>
            <a:ext cx="8786812" cy="5818187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sr-Latn-CS" altLang="en-US" b="1" smtClean="0">
                <a:solidFill>
                  <a:srgbClr val="FF0000"/>
                </a:solidFill>
              </a:rPr>
              <a:t>Odgovornost poslovodstva</a:t>
            </a:r>
          </a:p>
          <a:p>
            <a:pPr algn="ctr" eaLnBrk="1" hangingPunct="1">
              <a:buFont typeface="Wingdings 3" pitchFamily="18" charset="2"/>
              <a:buNone/>
            </a:pPr>
            <a:endParaRPr lang="sr-Latn-CS" altLang="en-US" b="1" smtClean="0">
              <a:solidFill>
                <a:srgbClr val="FF0000"/>
              </a:solidFill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sr-Latn-CS" altLang="en-US" sz="2000" b="1" smtClean="0">
                <a:solidFill>
                  <a:srgbClr val="FF0000"/>
                </a:solidFill>
              </a:rPr>
              <a:t>1.</a:t>
            </a:r>
            <a:r>
              <a:rPr lang="hsb-DE" altLang="en-US" sz="2400" b="1" smtClean="0">
                <a:solidFill>
                  <a:srgbClr val="FF0000"/>
                </a:solidFill>
              </a:rPr>
              <a:t>Poslovodstvo je odgovorno </a:t>
            </a:r>
            <a:r>
              <a:rPr lang="sr-Latn-CS" altLang="en-US" sz="2400" b="1" smtClean="0">
                <a:solidFill>
                  <a:srgbClr val="FF0000"/>
                </a:solidFill>
              </a:rPr>
              <a:t>upravnom odboru</a:t>
            </a:r>
            <a:endParaRPr lang="sr-Latn-CS" altLang="en-US" sz="2400" smtClean="0"/>
          </a:p>
          <a:p>
            <a:pPr eaLnBrk="1" hangingPunct="1">
              <a:spcBef>
                <a:spcPts val="1200"/>
              </a:spcBef>
            </a:pPr>
            <a:r>
              <a:rPr lang="hsb-DE" altLang="en-US" sz="2400" smtClean="0"/>
              <a:t>Deoni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ari bi trebalo da znaju da </a:t>
            </a:r>
            <a:r>
              <a:rPr lang="hsb-DE" altLang="en-US" sz="2400" b="1" i="1" smtClean="0">
                <a:solidFill>
                  <a:srgbClr val="7030A0"/>
                </a:solidFill>
              </a:rPr>
              <a:t>maksim</a:t>
            </a:r>
            <a:r>
              <a:rPr lang="sr-Latn-CS" altLang="en-US" sz="2400" b="1" i="1" smtClean="0">
                <a:solidFill>
                  <a:srgbClr val="7030A0"/>
                </a:solidFill>
              </a:rPr>
              <a:t>iziranje</a:t>
            </a:r>
            <a:r>
              <a:rPr lang="hsb-DE" altLang="en-US" sz="2400" b="1" i="1" smtClean="0">
                <a:solidFill>
                  <a:srgbClr val="7030A0"/>
                </a:solidFill>
              </a:rPr>
              <a:t> profita ne mo</a:t>
            </a:r>
            <a:r>
              <a:rPr lang="sr-Latn-CS" altLang="en-US" sz="2400" b="1" i="1" smtClean="0">
                <a:solidFill>
                  <a:srgbClr val="7030A0"/>
                </a:solidFill>
              </a:rPr>
              <a:t>ž</a:t>
            </a:r>
            <a:r>
              <a:rPr lang="hsb-DE" altLang="en-US" sz="2400" b="1" i="1" smtClean="0">
                <a:solidFill>
                  <a:srgbClr val="7030A0"/>
                </a:solidFill>
              </a:rPr>
              <a:t>e moralno da nadja</a:t>
            </a:r>
            <a:r>
              <a:rPr lang="sr-Latn-CS" altLang="en-US" sz="2400" b="1" i="1" smtClean="0">
                <a:solidFill>
                  <a:srgbClr val="7030A0"/>
                </a:solidFill>
              </a:rPr>
              <a:t>č</a:t>
            </a:r>
            <a:r>
              <a:rPr lang="hsb-DE" altLang="en-US" sz="2400" b="1" i="1" smtClean="0">
                <a:solidFill>
                  <a:srgbClr val="7030A0"/>
                </a:solidFill>
              </a:rPr>
              <a:t>a moralne i zakonske obaveze firme</a:t>
            </a:r>
            <a:r>
              <a:rPr lang="hsb-DE" altLang="en-US" sz="2400" smtClean="0"/>
              <a:t>. </a:t>
            </a:r>
            <a:endParaRPr lang="sr-Latn-CS" altLang="en-US" sz="2400" smtClean="0"/>
          </a:p>
          <a:p>
            <a:pPr eaLnBrk="1" hangingPunct="1">
              <a:spcBef>
                <a:spcPts val="1200"/>
              </a:spcBef>
            </a:pPr>
            <a:r>
              <a:rPr lang="hsb-DE" altLang="en-US" sz="2400" smtClean="0"/>
              <a:t>Mada deoni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ari mogu po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eleti profit za kratko vreme, oni </a:t>
            </a:r>
            <a:r>
              <a:rPr lang="hsb-DE" altLang="en-US" sz="2400" b="1" i="1" smtClean="0">
                <a:solidFill>
                  <a:srgbClr val="7030A0"/>
                </a:solidFill>
              </a:rPr>
              <a:t>nemaju nikakvo pravo da ga zahtevaju </a:t>
            </a:r>
            <a:r>
              <a:rPr lang="hsb-DE" altLang="en-US" sz="2400" smtClean="0"/>
              <a:t>i menad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eri treba da vode poslove firme imaju</a:t>
            </a:r>
            <a:r>
              <a:rPr lang="sr-Latn-CS" altLang="en-US" sz="2400" smtClean="0"/>
              <a:t>ć</a:t>
            </a:r>
            <a:r>
              <a:rPr lang="hsb-DE" altLang="en-US" sz="2400" smtClean="0"/>
              <a:t>i na umu koliko postizanje rezultata u kratkom roku toliko i ostvarenje </a:t>
            </a:r>
            <a:r>
              <a:rPr lang="hsb-DE" altLang="en-US" sz="2400" b="1" i="1" smtClean="0">
                <a:solidFill>
                  <a:srgbClr val="7030A0"/>
                </a:solidFill>
              </a:rPr>
              <a:t>dugoro</a:t>
            </a:r>
            <a:r>
              <a:rPr lang="sr-Latn-CS" altLang="en-US" sz="2400" b="1" i="1" smtClean="0">
                <a:solidFill>
                  <a:srgbClr val="7030A0"/>
                </a:solidFill>
              </a:rPr>
              <a:t>č</a:t>
            </a:r>
            <a:r>
              <a:rPr lang="hsb-DE" altLang="en-US" sz="2400" b="1" i="1" smtClean="0">
                <a:solidFill>
                  <a:srgbClr val="7030A0"/>
                </a:solidFill>
              </a:rPr>
              <a:t>nog interesa firme.</a:t>
            </a:r>
            <a:endParaRPr lang="fr-FR" altLang="en-US" sz="2400" b="1" i="1" smtClean="0">
              <a:solidFill>
                <a:srgbClr val="7030A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altLang="en-US" sz="2400" b="1" smtClean="0">
                <a:solidFill>
                  <a:srgbClr val="FF0000"/>
                </a:solidFill>
              </a:rPr>
              <a:t>2.</a:t>
            </a:r>
            <a:r>
              <a:rPr lang="hsb-DE" altLang="en-US" sz="2400" b="1" smtClean="0">
                <a:solidFill>
                  <a:srgbClr val="FF0000"/>
                </a:solidFill>
              </a:rPr>
              <a:t>Poslovodstvo je isto tako odgovorno </a:t>
            </a:r>
            <a:r>
              <a:rPr lang="sr-Latn-CS" altLang="en-US" sz="2400" b="1" smtClean="0">
                <a:solidFill>
                  <a:srgbClr val="FF0000"/>
                </a:solidFill>
              </a:rPr>
              <a:t>zaposlenima</a:t>
            </a:r>
            <a:endParaRPr lang="hsb-DE" altLang="en-US" sz="2400" b="1" smtClean="0">
              <a:solidFill>
                <a:srgbClr val="FF0000"/>
              </a:solidFill>
            </a:endParaRPr>
          </a:p>
          <a:p>
            <a:pPr eaLnBrk="1" hangingPunct="1">
              <a:spcBef>
                <a:spcPct val="60000"/>
              </a:spcBef>
            </a:pPr>
            <a:r>
              <a:rPr lang="sr-Latn-CS" altLang="en-US" sz="2400" smtClean="0"/>
              <a:t>Proceduralna pravda: </a:t>
            </a:r>
            <a:r>
              <a:rPr lang="hsb-DE" altLang="en-US" sz="2400" smtClean="0"/>
              <a:t>po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tena praksa zapo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ljavanja (po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tovanje ravnopravnih merila, odsustvo diskriminacije na osnovu svega 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to nema veze sa poslom)</a:t>
            </a:r>
            <a:r>
              <a:rPr lang="sr-Latn-CS" altLang="en-US" sz="2400" smtClean="0"/>
              <a:t>, </a:t>
            </a:r>
            <a:r>
              <a:rPr lang="hsb-DE" altLang="en-US" sz="2400" smtClean="0"/>
              <a:t>obaveza po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tenog vrednovanja, unapre</a:t>
            </a:r>
            <a:r>
              <a:rPr lang="sr-Latn-CS" altLang="en-US" sz="2400" smtClean="0"/>
              <a:t>đ</a:t>
            </a:r>
            <a:r>
              <a:rPr lang="hsb-DE" altLang="en-US" sz="2400" smtClean="0"/>
              <a:t>ivanja i ravnopravnog postupanja sa zaposlenima</a:t>
            </a:r>
            <a:r>
              <a:rPr lang="sr-Latn-CS" altLang="en-US" sz="2400" smtClean="0"/>
              <a:t> (organizaciona pravda), </a:t>
            </a:r>
            <a:r>
              <a:rPr lang="hsb-DE" altLang="en-US" sz="2400" smtClean="0"/>
              <a:t>bezbedni i zdravi uslovi rada.</a:t>
            </a:r>
            <a:endParaRPr lang="fr-FR" altLang="en-US" sz="2400" smtClean="0"/>
          </a:p>
          <a:p>
            <a:pPr eaLnBrk="1" hangingPunct="1"/>
            <a:endParaRPr lang="en-US" altLang="en-US" sz="2000" smtClean="0"/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14313" y="785813"/>
            <a:ext cx="8642350" cy="53578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sr-Latn-CS" altLang="en-US" sz="3200" b="1" smtClean="0"/>
              <a:t>Obaveze i odgovornosti zaposlenih</a:t>
            </a:r>
          </a:p>
          <a:p>
            <a:pPr eaLnBrk="1" hangingPunct="1">
              <a:lnSpc>
                <a:spcPct val="90000"/>
              </a:lnSpc>
            </a:pPr>
            <a:endParaRPr lang="sr-Latn-CS" altLang="en-US" sz="3200" b="1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sr-Latn-CS" altLang="en-US" sz="2400" b="1" smtClean="0">
                <a:solidFill>
                  <a:srgbClr val="FF0000"/>
                </a:solidFill>
              </a:rPr>
              <a:t>1. Obaveza z</a:t>
            </a:r>
            <a:r>
              <a:rPr lang="hsb-DE" altLang="en-US" sz="2400" b="1" smtClean="0">
                <a:solidFill>
                  <a:srgbClr val="FF0000"/>
                </a:solidFill>
              </a:rPr>
              <a:t>aposleni</a:t>
            </a:r>
            <a:r>
              <a:rPr lang="sr-Latn-CS" altLang="en-US" sz="2400" b="1" smtClean="0">
                <a:solidFill>
                  <a:srgbClr val="FF0000"/>
                </a:solidFill>
              </a:rPr>
              <a:t>h</a:t>
            </a:r>
            <a:r>
              <a:rPr lang="hsb-DE" altLang="en-US" sz="2400" b="1" smtClean="0">
                <a:solidFill>
                  <a:srgbClr val="FF0000"/>
                </a:solidFill>
              </a:rPr>
              <a:t> da savesno obavljaju poslove za koje su unajmljeni</a:t>
            </a:r>
            <a:r>
              <a:rPr lang="hsb-DE" altLang="en-US" sz="2400" smtClean="0"/>
              <a:t>: marljivo, ume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no i blagovremeno. </a:t>
            </a:r>
            <a:endParaRPr lang="sr-Latn-CS" altLang="en-US" sz="2400" smtClean="0"/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hsb-DE" altLang="en-US" sz="2400" smtClean="0"/>
              <a:t>S moralne ta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ke gledi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ta, ne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iji posao nikada ne mo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e legitimno da sadr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i ni povredu zakona ni neeti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no pona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anje, 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ak i</a:t>
            </a:r>
            <a:r>
              <a:rPr lang="sr-Latn-CS" altLang="en-US" sz="2400" smtClean="0"/>
              <a:t> </a:t>
            </a:r>
            <a:r>
              <a:rPr lang="hsb-DE" altLang="en-US" sz="2400" smtClean="0"/>
              <a:t>ako se nekome nalo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i da to u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ini.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hsb-DE" altLang="en-US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sb-DE" altLang="en-US" smtClean="0"/>
              <a:t>	</a:t>
            </a:r>
            <a:endParaRPr lang="fr-FR" altLang="en-US" smtClean="0"/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50825" y="115888"/>
            <a:ext cx="8569325" cy="62404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sr-Latn-CS" altLang="en-US" b="1" smtClean="0"/>
              <a:t>Obaveze kompanija</a:t>
            </a:r>
            <a:r>
              <a:rPr lang="hsb-DE" altLang="en-US" b="1" smtClean="0"/>
              <a:t>	</a:t>
            </a:r>
            <a:endParaRPr lang="sr-Latn-CS" altLang="en-US" b="1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sr-Latn-CS" altLang="en-US" b="1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altLang="en-US" sz="2400" b="1" smtClean="0">
                <a:solidFill>
                  <a:srgbClr val="FF0000"/>
                </a:solidFill>
              </a:rPr>
              <a:t>1. </a:t>
            </a:r>
            <a:r>
              <a:rPr lang="hsb-DE" altLang="en-US" sz="2400" b="1" smtClean="0">
                <a:solidFill>
                  <a:srgbClr val="FF0000"/>
                </a:solidFill>
              </a:rPr>
              <a:t>Ko</a:t>
            </a:r>
            <a:r>
              <a:rPr lang="sr-Latn-CS" altLang="en-US" sz="2400" b="1" smtClean="0">
                <a:solidFill>
                  <a:srgbClr val="FF0000"/>
                </a:solidFill>
              </a:rPr>
              <a:t>mpanije</a:t>
            </a:r>
            <a:r>
              <a:rPr lang="hsb-DE" altLang="en-US" sz="2400" b="1" smtClean="0">
                <a:solidFill>
                  <a:srgbClr val="FF0000"/>
                </a:solidFill>
              </a:rPr>
              <a:t> su obavezne da po</a:t>
            </a:r>
            <a:r>
              <a:rPr lang="sr-Latn-CS" altLang="en-US" sz="2400" b="1" smtClean="0">
                <a:solidFill>
                  <a:srgbClr val="FF0000"/>
                </a:solidFill>
              </a:rPr>
              <a:t>š</a:t>
            </a:r>
            <a:r>
              <a:rPr lang="hsb-DE" altLang="en-US" sz="2400" b="1" smtClean="0">
                <a:solidFill>
                  <a:srgbClr val="FF0000"/>
                </a:solidFill>
              </a:rPr>
              <a:t>teno postupaju prema snabdeva</a:t>
            </a:r>
            <a:r>
              <a:rPr lang="sr-Latn-CS" altLang="en-US" sz="2400" b="1" smtClean="0">
                <a:solidFill>
                  <a:srgbClr val="FF0000"/>
                </a:solidFill>
              </a:rPr>
              <a:t>č</a:t>
            </a:r>
            <a:r>
              <a:rPr lang="hsb-DE" altLang="en-US" sz="2400" b="1" smtClean="0">
                <a:solidFill>
                  <a:srgbClr val="FF0000"/>
                </a:solidFill>
              </a:rPr>
              <a:t>ima i konkurentima</a:t>
            </a:r>
            <a:r>
              <a:rPr lang="hsb-DE" altLang="en-US" sz="2400" smtClean="0"/>
              <a:t> </a:t>
            </a:r>
          </a:p>
          <a:p>
            <a:pPr eaLnBrk="1" hangingPunct="1">
              <a:spcBef>
                <a:spcPts val="1200"/>
              </a:spcBef>
            </a:pPr>
            <a:r>
              <a:rPr lang="hsb-DE" altLang="en-US" sz="2400" smtClean="0"/>
              <a:t>U svako doba tu je isku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enje da se posao ne obavi temeljno, da se pretera u tro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kovima, izmanipuli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e licitacijom, da se tra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i i dobije povla</a:t>
            </a:r>
            <a:r>
              <a:rPr lang="sr-Latn-CS" altLang="en-US" sz="2400" smtClean="0"/>
              <a:t>šć</a:t>
            </a:r>
            <a:r>
              <a:rPr lang="hsb-DE" altLang="en-US" sz="2400" smtClean="0"/>
              <a:t>en tretman. </a:t>
            </a:r>
          </a:p>
          <a:p>
            <a:pPr eaLnBrk="1" hangingPunct="1">
              <a:spcBef>
                <a:spcPct val="60000"/>
              </a:spcBef>
            </a:pPr>
            <a:r>
              <a:rPr lang="hsb-DE" altLang="en-US" sz="2400" smtClean="0"/>
              <a:t>Jedna eti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na firma treba neprestano da se od tih isku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enja brani jasno iskazanom i sprovo</a:t>
            </a:r>
            <a:r>
              <a:rPr lang="sr-Latn-CS" altLang="en-US" sz="2400" smtClean="0"/>
              <a:t>đ</a:t>
            </a:r>
            <a:r>
              <a:rPr lang="hsb-DE" altLang="en-US" sz="2400" smtClean="0"/>
              <a:t>enom politikom. </a:t>
            </a:r>
            <a:endParaRPr lang="sr-Latn-CS" altLang="en-US" sz="2400" smtClean="0"/>
          </a:p>
          <a:p>
            <a:pPr eaLnBrk="1" hangingPunct="1">
              <a:spcBef>
                <a:spcPct val="60000"/>
              </a:spcBef>
              <a:buFont typeface="Wingdings 3" pitchFamily="18" charset="2"/>
              <a:buNone/>
            </a:pPr>
            <a:endParaRPr lang="fr-FR" altLang="en-US" sz="2400" smtClean="0"/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14313" y="188913"/>
            <a:ext cx="8750300" cy="6408737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endParaRPr lang="sr-Latn-CS" altLang="en-US" sz="2400" b="1" i="1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altLang="en-US" sz="2400" b="1" i="1" smtClean="0">
                <a:solidFill>
                  <a:srgbClr val="FF0000"/>
                </a:solidFill>
              </a:rPr>
              <a:t>Š</a:t>
            </a:r>
            <a:r>
              <a:rPr lang="hsb-DE" altLang="en-US" sz="2400" b="1" i="1" smtClean="0">
                <a:solidFill>
                  <a:srgbClr val="FF0000"/>
                </a:solidFill>
              </a:rPr>
              <a:t>ta zna</a:t>
            </a:r>
            <a:r>
              <a:rPr lang="sr-Latn-CS" altLang="en-US" sz="2400" b="1" i="1" smtClean="0">
                <a:solidFill>
                  <a:srgbClr val="FF0000"/>
                </a:solidFill>
              </a:rPr>
              <a:t>č</a:t>
            </a:r>
            <a:r>
              <a:rPr lang="hsb-DE" altLang="en-US" sz="2400" b="1" i="1" smtClean="0">
                <a:solidFill>
                  <a:srgbClr val="FF0000"/>
                </a:solidFill>
              </a:rPr>
              <a:t>i po</a:t>
            </a:r>
            <a:r>
              <a:rPr lang="sr-Latn-CS" altLang="en-US" sz="2400" b="1" i="1" smtClean="0">
                <a:solidFill>
                  <a:srgbClr val="FF0000"/>
                </a:solidFill>
              </a:rPr>
              <a:t>š</a:t>
            </a:r>
            <a:r>
              <a:rPr lang="hsb-DE" altLang="en-US" sz="2400" b="1" i="1" smtClean="0">
                <a:solidFill>
                  <a:srgbClr val="FF0000"/>
                </a:solidFill>
              </a:rPr>
              <a:t>tenje prema konkurentima</a:t>
            </a:r>
            <a:r>
              <a:rPr lang="hsb-DE" altLang="en-US" sz="2400" i="1" smtClean="0">
                <a:solidFill>
                  <a:srgbClr val="FF0000"/>
                </a:solidFill>
              </a:rPr>
              <a:t>? </a:t>
            </a:r>
          </a:p>
          <a:p>
            <a:pPr eaLnBrk="1" hangingPunct="1">
              <a:buFont typeface="Wingdings" pitchFamily="2" charset="2"/>
              <a:buNone/>
            </a:pPr>
            <a:r>
              <a:rPr lang="hsb-DE" altLang="en-US" sz="2400" smtClean="0"/>
              <a:t>	Ako, kao ishod po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tenog nadmetanja, suparni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ka firma ispadne iz posla, uspe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na firma nema nikakvu moralnu odgovornost prema njoj. </a:t>
            </a:r>
            <a:endParaRPr lang="sr-Latn-CS" altLang="en-US" sz="2400" smtClean="0"/>
          </a:p>
          <a:p>
            <a:pPr eaLnBrk="1" hangingPunct="1">
              <a:buFont typeface="Wingdings" pitchFamily="2" charset="2"/>
              <a:buNone/>
            </a:pPr>
            <a:r>
              <a:rPr lang="sr-Latn-CS" altLang="en-US" sz="2400" b="1" i="1" smtClean="0">
                <a:solidFill>
                  <a:srgbClr val="FF0000"/>
                </a:solidFill>
              </a:rPr>
              <a:t>Š</a:t>
            </a:r>
            <a:r>
              <a:rPr lang="hsb-DE" altLang="en-US" sz="2400" b="1" i="1" smtClean="0">
                <a:solidFill>
                  <a:srgbClr val="FF0000"/>
                </a:solidFill>
              </a:rPr>
              <a:t>ta po</a:t>
            </a:r>
            <a:r>
              <a:rPr lang="sr-Latn-CS" altLang="en-US" sz="2400" b="1" i="1" smtClean="0">
                <a:solidFill>
                  <a:srgbClr val="FF0000"/>
                </a:solidFill>
              </a:rPr>
              <a:t>š</a:t>
            </a:r>
            <a:r>
              <a:rPr lang="hsb-DE" altLang="en-US" sz="2400" b="1" i="1" smtClean="0">
                <a:solidFill>
                  <a:srgbClr val="FF0000"/>
                </a:solidFill>
              </a:rPr>
              <a:t>teno zna</a:t>
            </a:r>
            <a:r>
              <a:rPr lang="sr-Latn-CS" altLang="en-US" sz="2400" b="1" i="1" smtClean="0">
                <a:solidFill>
                  <a:srgbClr val="FF0000"/>
                </a:solidFill>
              </a:rPr>
              <a:t>č</a:t>
            </a:r>
            <a:r>
              <a:rPr lang="hsb-DE" altLang="en-US" sz="2400" b="1" i="1" smtClean="0">
                <a:solidFill>
                  <a:srgbClr val="FF0000"/>
                </a:solidFill>
              </a:rPr>
              <a:t>i u uslovima tr</a:t>
            </a:r>
            <a:r>
              <a:rPr lang="sr-Latn-CS" altLang="en-US" sz="2400" b="1" i="1" smtClean="0">
                <a:solidFill>
                  <a:srgbClr val="FF0000"/>
                </a:solidFill>
              </a:rPr>
              <a:t>ž</a:t>
            </a:r>
            <a:r>
              <a:rPr lang="hsb-DE" altLang="en-US" sz="2400" b="1" i="1" smtClean="0">
                <a:solidFill>
                  <a:srgbClr val="FF0000"/>
                </a:solidFill>
              </a:rPr>
              <a:t>i</a:t>
            </a:r>
            <a:r>
              <a:rPr lang="sr-Latn-CS" altLang="en-US" sz="2400" b="1" i="1" smtClean="0">
                <a:solidFill>
                  <a:srgbClr val="FF0000"/>
                </a:solidFill>
              </a:rPr>
              <a:t>š</a:t>
            </a:r>
            <a:r>
              <a:rPr lang="hsb-DE" altLang="en-US" sz="2400" b="1" i="1" smtClean="0">
                <a:solidFill>
                  <a:srgbClr val="FF0000"/>
                </a:solidFill>
              </a:rPr>
              <a:t>ne utakmice</a:t>
            </a:r>
            <a:r>
              <a:rPr lang="hsb-DE" altLang="en-US" sz="2400" i="1" smtClean="0">
                <a:solidFill>
                  <a:srgbClr val="FF0000"/>
                </a:solidFill>
              </a:rPr>
              <a:t>? </a:t>
            </a:r>
          </a:p>
          <a:p>
            <a:pPr eaLnBrk="1" hangingPunct="1">
              <a:spcBef>
                <a:spcPct val="40000"/>
              </a:spcBef>
            </a:pPr>
            <a:r>
              <a:rPr lang="sr-Latn-CS" altLang="en-US" sz="2400" smtClean="0"/>
              <a:t>N</a:t>
            </a:r>
            <a:r>
              <a:rPr lang="hsb-DE" altLang="en-US" sz="2400" smtClean="0"/>
              <a:t>e 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iriti la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i o konkurentu ili njegovim proizvodima; 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400" smtClean="0"/>
              <a:t>Z</a:t>
            </a:r>
            <a:r>
              <a:rPr lang="hsb-DE" altLang="en-US" sz="2400" smtClean="0"/>
              <a:t>abranjena je kra</a:t>
            </a:r>
            <a:r>
              <a:rPr lang="sr-Latn-CS" altLang="en-US" sz="2400" smtClean="0"/>
              <a:t>đ</a:t>
            </a:r>
            <a:r>
              <a:rPr lang="hsb-DE" altLang="en-US" sz="2400" smtClean="0"/>
              <a:t>a poslovnih tajni; sabota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e</a:t>
            </a:r>
            <a:r>
              <a:rPr lang="sr-Latn-CS" altLang="en-US" sz="2400" smtClean="0"/>
              <a:t> </a:t>
            </a:r>
            <a:r>
              <a:rPr lang="sr-Latn-CS" altLang="en-US" sz="2400" i="1" smtClean="0"/>
              <a:t>rumor-racketing</a:t>
            </a:r>
            <a:r>
              <a:rPr lang="sr-Latn-CS" altLang="en-US" sz="2400" smtClean="0"/>
              <a:t>,</a:t>
            </a:r>
            <a:r>
              <a:rPr lang="hsb-DE" altLang="en-US" sz="2400" smtClean="0"/>
              <a:t> ili druk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iji vidovi zlonamernog me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anja u rad suparni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ke firme;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400" smtClean="0"/>
              <a:t>P</a:t>
            </a:r>
            <a:r>
              <a:rPr lang="hsb-DE" altLang="en-US" sz="2400" smtClean="0"/>
              <a:t>o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ten odnos prema suparniku zabranjuje “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urovanje” s tre</a:t>
            </a:r>
            <a:r>
              <a:rPr lang="sr-Latn-CS" altLang="en-US" sz="2400" smtClean="0"/>
              <a:t>ć</a:t>
            </a:r>
            <a:r>
              <a:rPr lang="hsb-DE" altLang="en-US" sz="2400" smtClean="0"/>
              <a:t>im firmama, ude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avanje cena, manipulisanje tr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i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tom i svako drugo pona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anje koje bi obesna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ilo </a:t>
            </a:r>
            <a:r>
              <a:rPr lang="hsb-DE" altLang="en-US" sz="2400" b="1" i="1" smtClean="0"/>
              <a:t>po</a:t>
            </a:r>
            <a:r>
              <a:rPr lang="sr-Latn-CS" altLang="en-US" sz="2400" b="1" i="1" smtClean="0"/>
              <a:t>š</a:t>
            </a:r>
            <a:r>
              <a:rPr lang="hsb-DE" altLang="en-US" sz="2400" b="1" i="1" smtClean="0"/>
              <a:t>teno nadmetanje</a:t>
            </a:r>
            <a:r>
              <a:rPr lang="hsb-DE" altLang="en-US" sz="2400" smtClean="0"/>
              <a:t> i nanelo 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tetu javnosti. </a:t>
            </a:r>
            <a:endParaRPr lang="sr-Latn-CS" altLang="en-US" sz="2400" smtClean="0"/>
          </a:p>
          <a:p>
            <a:pPr algn="ctr" eaLnBrk="1" hangingPunct="1">
              <a:spcBef>
                <a:spcPct val="60000"/>
              </a:spcBef>
              <a:buFont typeface="Wingdings" pitchFamily="2" charset="2"/>
              <a:buNone/>
            </a:pPr>
            <a:r>
              <a:rPr lang="hsb-DE" altLang="en-US" sz="2400" smtClean="0">
                <a:solidFill>
                  <a:srgbClr val="0070C0"/>
                </a:solidFill>
              </a:rPr>
              <a:t>Klju</a:t>
            </a:r>
            <a:r>
              <a:rPr lang="sr-Latn-CS" altLang="en-US" sz="2400" smtClean="0">
                <a:solidFill>
                  <a:srgbClr val="0070C0"/>
                </a:solidFill>
              </a:rPr>
              <a:t>č</a:t>
            </a:r>
            <a:r>
              <a:rPr lang="hsb-DE" altLang="en-US" sz="2400" smtClean="0">
                <a:solidFill>
                  <a:srgbClr val="0070C0"/>
                </a:solidFill>
              </a:rPr>
              <a:t>na re</a:t>
            </a:r>
            <a:r>
              <a:rPr lang="sr-Latn-CS" altLang="en-US" sz="2400" smtClean="0">
                <a:solidFill>
                  <a:srgbClr val="0070C0"/>
                </a:solidFill>
              </a:rPr>
              <a:t>č</a:t>
            </a:r>
            <a:r>
              <a:rPr lang="hsb-DE" altLang="en-US" sz="2400" smtClean="0">
                <a:solidFill>
                  <a:srgbClr val="0070C0"/>
                </a:solidFill>
              </a:rPr>
              <a:t>, koja </a:t>
            </a:r>
            <a:r>
              <a:rPr lang="sr-Latn-CS" altLang="en-US" sz="2400" smtClean="0">
                <a:solidFill>
                  <a:srgbClr val="0070C0"/>
                </a:solidFill>
              </a:rPr>
              <a:t>č</a:t>
            </a:r>
            <a:r>
              <a:rPr lang="hsb-DE" altLang="en-US" sz="2400" smtClean="0">
                <a:solidFill>
                  <a:srgbClr val="0070C0"/>
                </a:solidFill>
              </a:rPr>
              <a:t>ini razliku, je</a:t>
            </a:r>
            <a:endParaRPr lang="sr-Latn-CS" altLang="en-US" sz="2400" smtClean="0">
              <a:solidFill>
                <a:srgbClr val="0070C0"/>
              </a:solidFill>
            </a:endParaRPr>
          </a:p>
          <a:p>
            <a:pPr algn="ctr" eaLnBrk="1" hangingPunct="1">
              <a:spcBef>
                <a:spcPts val="600"/>
              </a:spcBef>
              <a:buFont typeface="Wingdings" pitchFamily="2" charset="2"/>
              <a:buNone/>
            </a:pPr>
            <a:r>
              <a:rPr lang="hsb-DE" altLang="en-US" sz="2400" b="1" smtClean="0">
                <a:solidFill>
                  <a:srgbClr val="0070C0"/>
                </a:solidFill>
              </a:rPr>
              <a:t> po</a:t>
            </a:r>
            <a:r>
              <a:rPr lang="sr-Latn-CS" altLang="en-US" sz="2400" b="1" smtClean="0">
                <a:solidFill>
                  <a:srgbClr val="0070C0"/>
                </a:solidFill>
              </a:rPr>
              <a:t>š</a:t>
            </a:r>
            <a:r>
              <a:rPr lang="hsb-DE" altLang="en-US" sz="2400" b="1" smtClean="0">
                <a:solidFill>
                  <a:srgbClr val="0070C0"/>
                </a:solidFill>
              </a:rPr>
              <a:t>teno (</a:t>
            </a:r>
            <a:r>
              <a:rPr lang="hsb-DE" altLang="en-US" sz="2400" b="1" i="1" smtClean="0">
                <a:solidFill>
                  <a:srgbClr val="0070C0"/>
                </a:solidFill>
              </a:rPr>
              <a:t>fair-play</a:t>
            </a:r>
            <a:r>
              <a:rPr lang="hsb-DE" altLang="en-US" sz="2400" b="1" smtClean="0">
                <a:solidFill>
                  <a:srgbClr val="0070C0"/>
                </a:solidFill>
              </a:rPr>
              <a:t>)</a:t>
            </a:r>
            <a:r>
              <a:rPr lang="hsb-DE" altLang="en-US" sz="2400" smtClean="0">
                <a:solidFill>
                  <a:srgbClr val="0070C0"/>
                </a:solidFill>
              </a:rPr>
              <a:t> </a:t>
            </a:r>
            <a:endParaRPr lang="fr-FR" altLang="en-US" sz="2400" smtClean="0"/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50825" y="404813"/>
            <a:ext cx="8569325" cy="62642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hsb-DE" altLang="en-US" b="1" smtClean="0"/>
              <a:t>	</a:t>
            </a:r>
            <a:r>
              <a:rPr lang="sr-Latn-CS" altLang="en-US" sz="2400" b="1" smtClean="0">
                <a:solidFill>
                  <a:srgbClr val="FF0000"/>
                </a:solidFill>
              </a:rPr>
              <a:t>5. </a:t>
            </a:r>
            <a:r>
              <a:rPr lang="hsb-DE" altLang="en-US" sz="2400" b="1" smtClean="0">
                <a:solidFill>
                  <a:srgbClr val="FF0000"/>
                </a:solidFill>
              </a:rPr>
              <a:t>Ko</a:t>
            </a:r>
            <a:r>
              <a:rPr lang="sr-Latn-CS" altLang="en-US" sz="2400" b="1" smtClean="0">
                <a:solidFill>
                  <a:srgbClr val="FF0000"/>
                </a:solidFill>
              </a:rPr>
              <a:t>mpanija</a:t>
            </a:r>
            <a:r>
              <a:rPr lang="hsb-DE" altLang="en-US" sz="2400" b="1" smtClean="0">
                <a:solidFill>
                  <a:srgbClr val="FF0000"/>
                </a:solidFill>
              </a:rPr>
              <a:t> je pred svojim potro</a:t>
            </a:r>
            <a:r>
              <a:rPr lang="sr-Latn-CS" altLang="en-US" sz="2400" b="1" smtClean="0">
                <a:solidFill>
                  <a:srgbClr val="FF0000"/>
                </a:solidFill>
              </a:rPr>
              <a:t>š</a:t>
            </a:r>
            <a:r>
              <a:rPr lang="hsb-DE" altLang="en-US" sz="2400" b="1" smtClean="0">
                <a:solidFill>
                  <a:srgbClr val="FF0000"/>
                </a:solidFill>
              </a:rPr>
              <a:t>a</a:t>
            </a:r>
            <a:r>
              <a:rPr lang="sr-Latn-CS" altLang="en-US" sz="2400" b="1" smtClean="0">
                <a:solidFill>
                  <a:srgbClr val="FF0000"/>
                </a:solidFill>
              </a:rPr>
              <a:t>č</a:t>
            </a:r>
            <a:r>
              <a:rPr lang="hsb-DE" altLang="en-US" sz="2400" b="1" smtClean="0">
                <a:solidFill>
                  <a:srgbClr val="FF0000"/>
                </a:solidFill>
              </a:rPr>
              <a:t>ima odgovorna za svoje proizvode</a:t>
            </a:r>
            <a:endParaRPr lang="hsb-DE" altLang="en-US" sz="2400" smtClean="0">
              <a:solidFill>
                <a:srgbClr val="FF0000"/>
              </a:solidFill>
            </a:endParaRPr>
          </a:p>
          <a:p>
            <a:pPr eaLnBrk="1" hangingPunct="1">
              <a:spcBef>
                <a:spcPts val="1200"/>
              </a:spcBef>
            </a:pPr>
            <a:r>
              <a:rPr lang="sr-Latn-CS" altLang="en-US" sz="2400" smtClean="0"/>
              <a:t>P</a:t>
            </a:r>
            <a:r>
              <a:rPr lang="hsb-DE" altLang="en-US" sz="2400" smtClean="0"/>
              <a:t>roizvedena roba treba da bude razborito bezbedna</a:t>
            </a:r>
            <a:r>
              <a:rPr lang="sr-Latn-CS" altLang="en-US" sz="2400" smtClean="0"/>
              <a:t> (u skladu sa dostignutim naučno-tehničkim nivoom)</a:t>
            </a:r>
            <a:r>
              <a:rPr lang="hsb-DE" altLang="en-US" sz="2400" smtClean="0"/>
              <a:t>. </a:t>
            </a:r>
          </a:p>
          <a:p>
            <a:pPr eaLnBrk="1" hangingPunct="1">
              <a:spcBef>
                <a:spcPts val="600"/>
              </a:spcBef>
            </a:pPr>
            <a:r>
              <a:rPr lang="sr-Latn-CS" altLang="en-US" sz="2400" smtClean="0"/>
              <a:t>K</a:t>
            </a:r>
            <a:r>
              <a:rPr lang="hsb-DE" altLang="en-US" sz="2400" smtClean="0"/>
              <a:t>upac treba jasno da zna 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ta kupuje</a:t>
            </a:r>
            <a:r>
              <a:rPr lang="sr-Latn-CS" altLang="en-US" sz="2400" smtClean="0"/>
              <a:t> (primer kredita)</a:t>
            </a:r>
            <a:r>
              <a:rPr lang="hsb-DE" altLang="en-US" sz="2400" smtClean="0"/>
              <a:t> </a:t>
            </a:r>
            <a:endParaRPr lang="sr-Latn-CS" altLang="en-US" sz="2400" smtClean="0"/>
          </a:p>
          <a:p>
            <a:pPr eaLnBrk="1" hangingPunct="1">
              <a:spcBef>
                <a:spcPts val="600"/>
              </a:spcBef>
            </a:pPr>
            <a:r>
              <a:rPr lang="hsb-DE" altLang="en-US" sz="2400" smtClean="0"/>
              <a:t>Kako je odgovaraju</a:t>
            </a:r>
            <a:r>
              <a:rPr lang="sr-Latn-CS" altLang="en-US" sz="2400" smtClean="0"/>
              <a:t>ć</a:t>
            </a:r>
            <a:r>
              <a:rPr lang="hsb-DE" altLang="en-US" sz="2400" smtClean="0"/>
              <a:t>e saznanje jedan od 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inilaca po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tene tran</a:t>
            </a:r>
            <a:r>
              <a:rPr lang="sr-Latn-CS" altLang="en-US" sz="2400" smtClean="0"/>
              <a:t>s</a:t>
            </a:r>
            <a:r>
              <a:rPr lang="hsb-DE" altLang="en-US" sz="2400" smtClean="0"/>
              <a:t>akcije, </a:t>
            </a:r>
            <a:r>
              <a:rPr lang="hsb-DE" altLang="en-US" sz="2400" b="1" smtClean="0"/>
              <a:t>obaveza je proizvo</a:t>
            </a:r>
            <a:r>
              <a:rPr lang="sr-Latn-CS" altLang="en-US" sz="2400" b="1" smtClean="0"/>
              <a:t>đ</a:t>
            </a:r>
            <a:r>
              <a:rPr lang="hsb-DE" altLang="en-US" sz="2400" b="1" smtClean="0"/>
              <a:t>aca da kupca upozna s onim zna</a:t>
            </a:r>
            <a:r>
              <a:rPr lang="sr-Latn-CS" altLang="en-US" sz="2400" b="1" smtClean="0"/>
              <a:t>č</a:t>
            </a:r>
            <a:r>
              <a:rPr lang="hsb-DE" altLang="en-US" sz="2400" b="1" smtClean="0"/>
              <a:t>ajnim osobinama robe koje kupac ne mo</a:t>
            </a:r>
            <a:r>
              <a:rPr lang="sr-Latn-CS" altLang="en-US" sz="2400" b="1" smtClean="0"/>
              <a:t>ž</a:t>
            </a:r>
            <a:r>
              <a:rPr lang="hsb-DE" altLang="en-US" sz="2400" b="1" smtClean="0"/>
              <a:t>e da primeti</a:t>
            </a:r>
            <a:r>
              <a:rPr lang="hsb-DE" altLang="en-US" sz="2400" smtClean="0"/>
              <a:t>. </a:t>
            </a:r>
            <a:endParaRPr lang="sr-Latn-CS" altLang="en-US" sz="2400" smtClean="0"/>
          </a:p>
          <a:p>
            <a:pPr eaLnBrk="1" hangingPunct="1">
              <a:buFont typeface="Wingdings" pitchFamily="2" charset="2"/>
              <a:buNone/>
            </a:pPr>
            <a:r>
              <a:rPr lang="sr-Latn-CS" altLang="en-US" sz="2400" b="1" smtClean="0">
                <a:solidFill>
                  <a:srgbClr val="FF0000"/>
                </a:solidFill>
              </a:rPr>
              <a:t>6. </a:t>
            </a:r>
            <a:r>
              <a:rPr lang="hsb-DE" altLang="en-US" sz="2400" b="1" smtClean="0">
                <a:solidFill>
                  <a:srgbClr val="FF0000"/>
                </a:solidFill>
              </a:rPr>
              <a:t>Ko</a:t>
            </a:r>
            <a:r>
              <a:rPr lang="sr-Latn-CS" altLang="en-US" sz="2400" b="1" smtClean="0">
                <a:solidFill>
                  <a:srgbClr val="FF0000"/>
                </a:solidFill>
              </a:rPr>
              <a:t>mpanija</a:t>
            </a:r>
            <a:r>
              <a:rPr lang="hsb-DE" altLang="en-US" sz="2400" b="1" smtClean="0">
                <a:solidFill>
                  <a:srgbClr val="FF0000"/>
                </a:solidFill>
              </a:rPr>
              <a:t> je za svoje postupke moralno odgovorna </a:t>
            </a:r>
            <a:r>
              <a:rPr lang="sr-Latn-CS" altLang="en-US" sz="2400" b="1" smtClean="0">
                <a:solidFill>
                  <a:srgbClr val="FF0000"/>
                </a:solidFill>
              </a:rPr>
              <a:t>š</a:t>
            </a:r>
            <a:r>
              <a:rPr lang="hsb-DE" altLang="en-US" sz="2400" b="1" smtClean="0">
                <a:solidFill>
                  <a:srgbClr val="FF0000"/>
                </a:solidFill>
              </a:rPr>
              <a:t>irokoj javnosti</a:t>
            </a:r>
            <a:r>
              <a:rPr lang="hsb-DE" altLang="en-US" sz="2400" smtClean="0"/>
              <a:t> </a:t>
            </a:r>
          </a:p>
          <a:p>
            <a:pPr eaLnBrk="1" hangingPunct="1">
              <a:spcBef>
                <a:spcPct val="60000"/>
              </a:spcBef>
            </a:pPr>
            <a:r>
              <a:rPr lang="hsb-DE" altLang="en-US" sz="2400" smtClean="0"/>
              <a:t>U posebnom smislu ima moralnu obavezu da ne povre</a:t>
            </a:r>
            <a:r>
              <a:rPr lang="sr-Latn-CS" altLang="en-US" sz="2400" smtClean="0"/>
              <a:t>đ</a:t>
            </a:r>
            <a:r>
              <a:rPr lang="hsb-DE" altLang="en-US" sz="2400" smtClean="0"/>
              <a:t>uje one na koje uti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u njeni postupci. 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50825" y="285750"/>
            <a:ext cx="8642350" cy="6096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sb-DE" altLang="en-US" smtClean="0"/>
              <a:t>	</a:t>
            </a:r>
            <a:r>
              <a:rPr lang="sr-Latn-CS" altLang="en-US" sz="3600" smtClean="0">
                <a:solidFill>
                  <a:srgbClr val="008000"/>
                </a:solidFill>
              </a:rPr>
              <a:t>Moralni zahtevi i društvena odgovornost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sr-Latn-CS" altLang="en-US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sz="2400" smtClean="0"/>
              <a:t>Sa etičkog stanovišta v</a:t>
            </a:r>
            <a:r>
              <a:rPr lang="hsb-DE" altLang="en-US" sz="2400" smtClean="0"/>
              <a:t>a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no je shvatiti razliku izme</a:t>
            </a:r>
            <a:r>
              <a:rPr lang="sr-Latn-CS" altLang="en-US" sz="2400" smtClean="0"/>
              <a:t>đ</a:t>
            </a:r>
            <a:r>
              <a:rPr lang="hsb-DE" altLang="en-US" sz="2400" smtClean="0"/>
              <a:t>u </a:t>
            </a:r>
            <a:r>
              <a:rPr lang="hsb-DE" altLang="en-US" sz="2400" b="1" smtClean="0">
                <a:solidFill>
                  <a:srgbClr val="C00000"/>
                </a:solidFill>
              </a:rPr>
              <a:t>onog </a:t>
            </a:r>
            <a:r>
              <a:rPr lang="sr-Latn-CS" altLang="en-US" sz="2400" b="1" smtClean="0">
                <a:solidFill>
                  <a:srgbClr val="C00000"/>
                </a:solidFill>
              </a:rPr>
              <a:t>š</a:t>
            </a:r>
            <a:r>
              <a:rPr lang="hsb-DE" altLang="en-US" sz="2400" b="1" smtClean="0">
                <a:solidFill>
                  <a:srgbClr val="C00000"/>
                </a:solidFill>
              </a:rPr>
              <a:t>to se od korporacija moralno zahteva</a:t>
            </a:r>
            <a:r>
              <a:rPr lang="hsb-DE" altLang="en-US" sz="2400" smtClean="0">
                <a:solidFill>
                  <a:srgbClr val="C00000"/>
                </a:solidFill>
              </a:rPr>
              <a:t> </a:t>
            </a:r>
            <a:r>
              <a:rPr lang="hsb-DE" altLang="en-US" sz="2400" smtClean="0">
                <a:solidFill>
                  <a:srgbClr val="1D314E"/>
                </a:solidFill>
              </a:rPr>
              <a:t>i </a:t>
            </a:r>
            <a:r>
              <a:rPr lang="hsb-DE" altLang="en-US" sz="2400" smtClean="0"/>
              <a:t>zna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enja iskaza </a:t>
            </a:r>
            <a:r>
              <a:rPr lang="hsb-DE" altLang="en-US" sz="2400" b="1" smtClean="0"/>
              <a:t>korporacijska dru</a:t>
            </a:r>
            <a:r>
              <a:rPr lang="sr-Latn-CS" altLang="en-US" sz="2400" b="1" smtClean="0"/>
              <a:t>š</a:t>
            </a:r>
            <a:r>
              <a:rPr lang="hsb-DE" altLang="en-US" sz="2400" b="1" smtClean="0"/>
              <a:t>tvena odgovornost.</a:t>
            </a:r>
            <a:endParaRPr lang="sr-Latn-CS" altLang="en-US" sz="2400" b="1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hsb-DE" altLang="en-US" sz="2400" smtClean="0"/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hsb-DE" altLang="en-US" sz="2000" smtClean="0"/>
              <a:t>Dobrotvorni rad i socijalna pomo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 </a:t>
            </a:r>
            <a:r>
              <a:rPr lang="hsb-DE" altLang="en-US" sz="2000" b="1" smtClean="0">
                <a:solidFill>
                  <a:srgbClr val="C00000"/>
                </a:solidFill>
              </a:rPr>
              <a:t>nisu moralne obaveze</a:t>
            </a:r>
            <a:r>
              <a:rPr lang="hsb-DE" altLang="en-US" sz="2000" smtClean="0">
                <a:solidFill>
                  <a:srgbClr val="C00000"/>
                </a:solidFill>
              </a:rPr>
              <a:t>.</a:t>
            </a:r>
            <a:endParaRPr lang="sr-Latn-CS" altLang="en-US" sz="2000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altLang="en-US" sz="2000" smtClean="0"/>
              <a:t>Oni su </a:t>
            </a:r>
            <a:r>
              <a:rPr lang="sr-Latn-CS" altLang="en-US" sz="2000" b="1" smtClean="0">
                <a:solidFill>
                  <a:srgbClr val="FF0000"/>
                </a:solidFill>
              </a:rPr>
              <a:t>moralno poželjni</a:t>
            </a:r>
            <a:endParaRPr lang="hsb-DE" altLang="en-US" sz="2000" b="1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altLang="en-US" sz="2000" smtClean="0"/>
              <a:t>Međutim, zbog velike moći i uticaja biznisa, zahtevi koje mu javnost postavlja su porasli.</a:t>
            </a:r>
          </a:p>
          <a:p>
            <a:pPr eaLnBrk="1" hangingPunct="1"/>
            <a:r>
              <a:rPr lang="sr-Latn-CS" altLang="en-US" sz="2000" smtClean="0">
                <a:solidFill>
                  <a:srgbClr val="0070C0"/>
                </a:solidFill>
              </a:rPr>
              <a:t>Moral zahteva od nas da u </a:t>
            </a:r>
            <a:r>
              <a:rPr lang="sr-Latn-CS" altLang="en-US" sz="2000" b="1" smtClean="0">
                <a:solidFill>
                  <a:srgbClr val="0070C0"/>
                </a:solidFill>
              </a:rPr>
              <a:t>SVIM</a:t>
            </a:r>
            <a:r>
              <a:rPr lang="sr-Latn-CS" altLang="en-US" sz="2000" smtClean="0">
                <a:solidFill>
                  <a:srgbClr val="0070C0"/>
                </a:solidFill>
              </a:rPr>
              <a:t> svojim postupcima usvojim</a:t>
            </a:r>
            <a:r>
              <a:rPr lang="en-US" altLang="en-US" sz="2000" smtClean="0">
                <a:solidFill>
                  <a:srgbClr val="0070C0"/>
                </a:solidFill>
              </a:rPr>
              <a:t>o</a:t>
            </a:r>
            <a:r>
              <a:rPr lang="sr-Latn-CS" altLang="en-US" sz="2000" smtClean="0">
                <a:solidFill>
                  <a:srgbClr val="0070C0"/>
                </a:solidFill>
              </a:rPr>
              <a:t> moralni stav i  poslovanje nije nikakav izuzetak</a:t>
            </a:r>
            <a:r>
              <a:rPr lang="sr-Latn-CS" altLang="en-US" sz="2000" smtClean="0"/>
              <a:t>.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000" smtClean="0"/>
              <a:t>U poslovanju, kao i u svakom ljudskom nastojanju, moramo biti spremni da platimo cenu (ne)etičnog ponašanja: da svoje interese usklađujemo sa interesima stejkholdera i da preuzimamo odgovornost za svoje propuste i greške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endParaRPr lang="fr-FR" altLang="en-US" sz="2000" smtClean="0"/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4011612"/>
          </a:xfrm>
        </p:spPr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Latn-CS" sz="5400" kern="1200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Korporativna društvena odgovornost</a:t>
            </a:r>
            <a:endParaRPr lang="en-US" sz="5400" kern="1200" dirty="0">
              <a:solidFill>
                <a:srgbClr val="7030A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Content Placeholder 2"/>
          <p:cNvSpPr>
            <a:spLocks noGrp="1"/>
          </p:cNvSpPr>
          <p:nvPr>
            <p:ph idx="4294967295"/>
          </p:nvPr>
        </p:nvSpPr>
        <p:spPr>
          <a:xfrm>
            <a:off x="250825" y="1125538"/>
            <a:ext cx="8472488" cy="4686300"/>
          </a:xfrm>
        </p:spPr>
        <p:txBody>
          <a:bodyPr/>
          <a:lstStyle/>
          <a:p>
            <a:pPr eaLnBrk="1" hangingPunct="1"/>
            <a:r>
              <a:rPr lang="sr-Latn-CS" altLang="en-US" sz="2000" b="1" smtClean="0"/>
              <a:t>Kapital</a:t>
            </a:r>
            <a:r>
              <a:rPr lang="sr-Latn-CS" altLang="en-US" sz="2000" smtClean="0"/>
              <a:t> → </a:t>
            </a:r>
            <a:r>
              <a:rPr lang="sr-Latn-CS" altLang="en-US" sz="2000" b="1" smtClean="0"/>
              <a:t>zaposlen</a:t>
            </a:r>
            <a:r>
              <a:rPr lang="sr-Latn-CS" altLang="en-US" sz="2000" smtClean="0"/>
              <a:t>i (udruženja, sindikati) → </a:t>
            </a:r>
            <a:r>
              <a:rPr lang="sr-Latn-CS" altLang="en-US" sz="2000" b="1" smtClean="0"/>
              <a:t>država</a:t>
            </a:r>
            <a:r>
              <a:rPr lang="sr-Latn-CS" altLang="en-US" sz="2000" smtClean="0"/>
              <a:t> → </a:t>
            </a:r>
            <a:r>
              <a:rPr lang="sr-Latn-CS" altLang="en-US" sz="2000" b="1" smtClean="0"/>
              <a:t>potrošači</a:t>
            </a:r>
            <a:r>
              <a:rPr lang="sr-Latn-CS" altLang="en-US" sz="2000" smtClean="0"/>
              <a:t> → </a:t>
            </a:r>
            <a:r>
              <a:rPr lang="sr-Latn-CS" altLang="en-US" sz="2000" b="1" smtClean="0"/>
              <a:t>građani</a:t>
            </a:r>
            <a:r>
              <a:rPr lang="sr-Latn-CS" altLang="en-US" sz="2000" smtClean="0"/>
              <a:t> (interesne grupe, NVO itd)</a:t>
            </a:r>
          </a:p>
          <a:p>
            <a:pPr eaLnBrk="1" hangingPunct="1"/>
            <a:r>
              <a:rPr lang="sr-Latn-CS" altLang="en-US" sz="2000" smtClean="0"/>
              <a:t>Rezultat: nova mešavina na ekonomskoj sceni</a:t>
            </a:r>
          </a:p>
          <a:p>
            <a:pPr eaLnBrk="1" hangingPunct="1"/>
            <a:r>
              <a:rPr lang="sr-Latn-CS" altLang="en-US" sz="2000" smtClean="0"/>
              <a:t>Odluke nije više lako donositi kao nekad: one imaju </a:t>
            </a:r>
            <a:r>
              <a:rPr lang="sr-Latn-CS" altLang="en-US" sz="2000" b="1" smtClean="0">
                <a:solidFill>
                  <a:srgbClr val="C00000"/>
                </a:solidFill>
              </a:rPr>
              <a:t>ekonomsku</a:t>
            </a:r>
            <a:r>
              <a:rPr lang="sr-Latn-CS" altLang="en-US" sz="2000" smtClean="0"/>
              <a:t> ali i </a:t>
            </a:r>
            <a:r>
              <a:rPr lang="sr-Latn-CS" altLang="en-US" sz="2000" b="1" smtClean="0">
                <a:solidFill>
                  <a:srgbClr val="C00000"/>
                </a:solidFill>
              </a:rPr>
              <a:t>javnu</a:t>
            </a:r>
            <a:r>
              <a:rPr lang="sr-Latn-CS" altLang="en-US" sz="2000" smtClean="0"/>
              <a:t> i </a:t>
            </a:r>
            <a:r>
              <a:rPr lang="sr-Latn-CS" altLang="en-US" sz="2000" b="1" smtClean="0">
                <a:solidFill>
                  <a:srgbClr val="C00000"/>
                </a:solidFill>
              </a:rPr>
              <a:t>moralnu </a:t>
            </a:r>
            <a:r>
              <a:rPr lang="sr-Latn-CS" altLang="en-US" sz="2000" smtClean="0"/>
              <a:t>dimenziju</a:t>
            </a:r>
          </a:p>
          <a:p>
            <a:pPr eaLnBrk="1" hangingPunct="1"/>
            <a:r>
              <a:rPr lang="sr-Latn-CS" altLang="en-US" sz="2000" smtClean="0"/>
              <a:t>Umesto da teže samo profitu (profit kao samosvrha) ili povećanju proizvodnje, menadžeri </a:t>
            </a:r>
            <a:r>
              <a:rPr lang="sr-Latn-CS" altLang="en-US" sz="2000" b="1" smtClean="0">
                <a:solidFill>
                  <a:srgbClr val="7030A0"/>
                </a:solidFill>
              </a:rPr>
              <a:t>MORAJU</a:t>
            </a:r>
            <a:r>
              <a:rPr lang="sr-Latn-CS" altLang="en-US" sz="2000" smtClean="0"/>
              <a:t> danas imati u vidu mnoge faktore i interese.</a:t>
            </a:r>
          </a:p>
          <a:p>
            <a:pPr eaLnBrk="1" hangingPunct="1"/>
            <a:r>
              <a:rPr lang="sr-Latn-CS" altLang="en-US" sz="2000" smtClean="0"/>
              <a:t>Moraju poštovati prava zaposlenih, potrošača i društva uopšte. </a:t>
            </a:r>
            <a:r>
              <a:rPr lang="sr-Latn-CS" altLang="en-US" sz="2000" b="1" smtClean="0">
                <a:solidFill>
                  <a:srgbClr val="1C1C1C"/>
                </a:solidFill>
              </a:rPr>
              <a:t>N</a:t>
            </a:r>
            <a:r>
              <a:rPr lang="sr-Latn-CS" altLang="en-US" sz="2000" b="1" smtClean="0">
                <a:solidFill>
                  <a:srgbClr val="002060"/>
                </a:solidFill>
              </a:rPr>
              <a:t>i jedna jedinka, ni grupa ili organizacija nije izolovano ostrvo okrenuto samo sebi samom</a:t>
            </a:r>
            <a:r>
              <a:rPr lang="sr-Latn-CS" altLang="en-US" sz="2000" smtClean="0"/>
              <a:t>.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000" b="1" smtClean="0">
                <a:solidFill>
                  <a:srgbClr val="7030A0"/>
                </a:solidFill>
              </a:rPr>
              <a:t>Društvena definicija njihove prirode i društveni kontekst ih neumoljivo podsećaju da postoje i drugi, da su i ti drugi ciljevi po sebi koji brane svoja prava i svoje dostojanstvo</a:t>
            </a:r>
            <a:r>
              <a:rPr lang="sr-Latn-CS" altLang="en-US" sz="2000" b="1" smtClean="0">
                <a:solidFill>
                  <a:srgbClr val="FF0000"/>
                </a:solidFill>
              </a:rPr>
              <a:t>. </a:t>
            </a:r>
          </a:p>
          <a:p>
            <a:pPr eaLnBrk="1" hangingPunct="1">
              <a:spcBef>
                <a:spcPts val="1200"/>
              </a:spcBef>
            </a:pPr>
            <a:endParaRPr lang="sr-Latn-CS" altLang="en-US" sz="2000" smtClean="0"/>
          </a:p>
          <a:p>
            <a:pPr eaLnBrk="1" hangingPunct="1"/>
            <a:endParaRPr lang="en-US" altLang="en-US" sz="2000" smtClean="0"/>
          </a:p>
        </p:txBody>
      </p:sp>
      <p:sp>
        <p:nvSpPr>
          <p:cNvPr id="24578" name="Title 1"/>
          <p:cNvSpPr>
            <a:spLocks noGrp="1"/>
          </p:cNvSpPr>
          <p:nvPr>
            <p:ph type="title" idx="4294967295"/>
          </p:nvPr>
        </p:nvSpPr>
        <p:spPr>
          <a:xfrm>
            <a:off x="1538122" y="313608"/>
            <a:ext cx="7027369" cy="72807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kern="120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Akteri savremenog društva</a:t>
            </a:r>
            <a:endParaRPr lang="en-US" kern="1200">
              <a:solidFill>
                <a:srgbClr val="FF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Content Placeholder 2"/>
          <p:cNvSpPr>
            <a:spLocks noGrp="1"/>
          </p:cNvSpPr>
          <p:nvPr>
            <p:ph idx="4294967295"/>
          </p:nvPr>
        </p:nvSpPr>
        <p:spPr>
          <a:xfrm>
            <a:off x="214313" y="214313"/>
            <a:ext cx="8715375" cy="591185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sr-Latn-CS" altLang="en-US" sz="4000" b="1" smtClean="0">
                <a:solidFill>
                  <a:srgbClr val="FF0000"/>
                </a:solidFill>
              </a:rPr>
              <a:t>Savremeni zahtev društva biznisu:</a:t>
            </a:r>
          </a:p>
          <a:p>
            <a:pPr eaLnBrk="1" hangingPunct="1">
              <a:buFont typeface="Wingdings 3" pitchFamily="18" charset="2"/>
              <a:buNone/>
            </a:pPr>
            <a:endParaRPr lang="sr-Latn-CS" altLang="en-US" sz="2400" b="1" smtClean="0">
              <a:solidFill>
                <a:srgbClr val="FF0000"/>
              </a:solidFill>
            </a:endParaRPr>
          </a:p>
          <a:p>
            <a:pPr eaLnBrk="1" hangingPunct="1"/>
            <a:r>
              <a:rPr lang="sr-Latn-CS" altLang="en-US" sz="2400" smtClean="0"/>
              <a:t>Mora da uzima u obzir zaposlenog, potrošača i širu javnost, kao i akcionara, i interese svih njih prilikom donošenja odluka.</a:t>
            </a:r>
          </a:p>
          <a:p>
            <a:pPr eaLnBrk="1" hangingPunct="1"/>
            <a:r>
              <a:rPr lang="sr-Latn-CS" altLang="en-US" sz="2400" smtClean="0"/>
              <a:t>Treba uzeti u obzir dobro svih, odnosno </a:t>
            </a:r>
            <a:r>
              <a:rPr lang="sr-Latn-CS" altLang="en-US" sz="2400" b="1" i="1" smtClean="0">
                <a:solidFill>
                  <a:srgbClr val="FF0000"/>
                </a:solidFill>
              </a:rPr>
              <a:t>izbegavati krupne neravnoteže </a:t>
            </a:r>
            <a:r>
              <a:rPr lang="sr-Latn-CS" altLang="en-US" sz="2400" smtClean="0"/>
              <a:t>u raspodeli koristi i </a:t>
            </a:r>
            <a:r>
              <a:rPr lang="sr-Latn-CS" altLang="en-US" sz="2400" b="1" i="1" smtClean="0">
                <a:solidFill>
                  <a:srgbClr val="FF0000"/>
                </a:solidFill>
              </a:rPr>
              <a:t>izbegavati nanošenje predvidive št</a:t>
            </a:r>
            <a:r>
              <a:rPr lang="sr-Latn-CS" altLang="en-US" sz="2400" b="1" i="1" smtClean="0">
                <a:solidFill>
                  <a:schemeClr val="accent2"/>
                </a:solidFill>
              </a:rPr>
              <a:t>ete.</a:t>
            </a:r>
          </a:p>
          <a:p>
            <a:pPr eaLnBrk="1" hangingPunct="1"/>
            <a:r>
              <a:rPr lang="sr-Latn-CS" altLang="en-US" sz="2400" smtClean="0"/>
              <a:t>Ključ za pozitivno reagovanje na ovaj novi moralni nalog je razvijanje mehanizama za </a:t>
            </a:r>
            <a:r>
              <a:rPr lang="sr-Latn-CS" altLang="en-US" sz="2400" b="1" i="1" smtClean="0">
                <a:solidFill>
                  <a:srgbClr val="FF0000"/>
                </a:solidFill>
              </a:rPr>
              <a:t>preuzimanje odgovornosti.</a:t>
            </a:r>
            <a:endParaRPr lang="sr-Latn-CS" altLang="en-US" sz="2400" i="1" smtClean="0"/>
          </a:p>
          <a:p>
            <a:pPr eaLnBrk="1" hangingPunct="1"/>
            <a:r>
              <a:rPr lang="sr-Latn-CS" altLang="en-US" sz="2400" smtClean="0"/>
              <a:t>Biznis mora pronaći </a:t>
            </a:r>
            <a:r>
              <a:rPr lang="sr-Latn-CS" altLang="en-US" sz="2400" b="1" smtClean="0"/>
              <a:t>strukture</a:t>
            </a:r>
            <a:r>
              <a:rPr lang="sr-Latn-CS" altLang="en-US" sz="2400" smtClean="0"/>
              <a:t> koje omogućuju da se to uradi ako ne želi da se država, pod pritiskom javnog nezadovoljstva, sve više meša u poslovanje i ograničava slobodnopreduzetnički duh, a možda i preuzme upravu nad korporacijom (</a:t>
            </a:r>
            <a:r>
              <a:rPr lang="sr-Latn-CS" altLang="en-US" sz="2400" i="1" smtClean="0"/>
              <a:t>primer sadašnje finansijske krize</a:t>
            </a:r>
            <a:r>
              <a:rPr lang="sr-Latn-CS" altLang="en-US" sz="2400" smtClean="0"/>
              <a:t>).</a:t>
            </a:r>
            <a:endParaRPr lang="en-US" altLang="en-US" sz="2400" smtClean="0"/>
          </a:p>
          <a:p>
            <a:pPr eaLnBrk="1" hangingPunct="1">
              <a:buFont typeface="Wingdings 3" pitchFamily="18" charset="2"/>
              <a:buNone/>
            </a:pPr>
            <a:endParaRPr lang="sr-Latn-CS" altLang="en-US" sz="2400" smtClean="0"/>
          </a:p>
          <a:p>
            <a:pPr eaLnBrk="1" hangingPunct="1"/>
            <a:endParaRPr lang="en-US" altLang="en-US" sz="3600" smtClean="0"/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Content Placeholder 1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sr-Latn-CS" altLang="en-US" sz="4000" smtClean="0"/>
              <a:t>Zato, vođenje kompanije shodno </a:t>
            </a:r>
            <a:r>
              <a:rPr lang="sr-Latn-CS" altLang="en-US" sz="4000" u="sng" smtClean="0"/>
              <a:t>isključivim </a:t>
            </a:r>
            <a:r>
              <a:rPr lang="sr-Latn-CS" altLang="en-US" sz="4000" smtClean="0"/>
              <a:t>interesima deoničara </a:t>
            </a:r>
            <a:r>
              <a:rPr lang="sr-Latn-CS" altLang="en-US" sz="4000" u="sng" smtClean="0"/>
              <a:t>dugoročno</a:t>
            </a:r>
            <a:r>
              <a:rPr lang="sr-Latn-CS" altLang="en-US" sz="4000" smtClean="0"/>
              <a:t> je štetno po postojanje korporacije!</a:t>
            </a:r>
          </a:p>
          <a:p>
            <a:pPr eaLnBrk="1" hangingPunct="1"/>
            <a:endParaRPr lang="en-US" altLang="en-US" sz="400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95288" y="500063"/>
            <a:ext cx="8497887" cy="5808662"/>
          </a:xfrm>
        </p:spPr>
        <p:txBody>
          <a:bodyPr/>
          <a:lstStyle/>
          <a:p>
            <a:pPr marL="273050" indent="-273050" eaLnBrk="1" hangingPunct="1">
              <a:buFont typeface="Wingdings 3" pitchFamily="18" charset="2"/>
              <a:buNone/>
            </a:pPr>
            <a:r>
              <a:rPr lang="sr-Latn-CS" altLang="en-US" sz="3700" smtClean="0">
                <a:cs typeface="Times New Roman" pitchFamily="18" charset="0"/>
              </a:rPr>
              <a:t>U odnosu na zahteve eti</a:t>
            </a:r>
            <a:r>
              <a:rPr lang="en-US" altLang="en-US" sz="3700" smtClean="0">
                <a:cs typeface="Times New Roman" pitchFamily="18" charset="0"/>
              </a:rPr>
              <a:t>č</a:t>
            </a:r>
            <a:r>
              <a:rPr lang="sr-Latn-CS" altLang="en-US" sz="3700" smtClean="0">
                <a:cs typeface="Times New Roman" pitchFamily="18" charset="0"/>
              </a:rPr>
              <a:t>ke radnje/postupci  mogu biti:</a:t>
            </a:r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3700" smtClean="0">
              <a:cs typeface="Times New Roman" pitchFamily="18" charset="0"/>
            </a:endParaRP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500" smtClean="0">
                <a:cs typeface="Times New Roman" pitchFamily="18" charset="0"/>
              </a:rPr>
              <a:t>moralno </a:t>
            </a:r>
            <a:r>
              <a:rPr lang="sr-Latn-CS" altLang="en-US" sz="2500" b="1" smtClean="0">
                <a:solidFill>
                  <a:schemeClr val="accent1"/>
                </a:solidFill>
                <a:cs typeface="Times New Roman" pitchFamily="18" charset="0"/>
              </a:rPr>
              <a:t>neutralni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500" smtClean="0">
                <a:cs typeface="Times New Roman" pitchFamily="18" charset="0"/>
              </a:rPr>
              <a:t>moralno </a:t>
            </a:r>
            <a:r>
              <a:rPr lang="sr-Latn-CS" altLang="en-US" sz="2500" b="1" smtClean="0">
                <a:solidFill>
                  <a:srgbClr val="7030A0"/>
                </a:solidFill>
                <a:cs typeface="Times New Roman" pitchFamily="18" charset="0"/>
              </a:rPr>
              <a:t>zabranjeni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500" smtClean="0">
                <a:cs typeface="Times New Roman" pitchFamily="18" charset="0"/>
              </a:rPr>
              <a:t>moralno </a:t>
            </a:r>
            <a:r>
              <a:rPr lang="sr-Latn-CS" altLang="en-US" sz="2500" b="1" smtClean="0">
                <a:solidFill>
                  <a:srgbClr val="FF0000"/>
                </a:solidFill>
                <a:cs typeface="Times New Roman" pitchFamily="18" charset="0"/>
              </a:rPr>
              <a:t>obavezni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500" smtClean="0">
                <a:cs typeface="Times New Roman" pitchFamily="18" charset="0"/>
              </a:rPr>
              <a:t>moralno </a:t>
            </a:r>
            <a:r>
              <a:rPr lang="sr-Latn-CS" altLang="en-US" sz="2500" b="1" smtClean="0">
                <a:solidFill>
                  <a:srgbClr val="CC00FF"/>
                </a:solidFill>
                <a:cs typeface="Times New Roman" pitchFamily="18" charset="0"/>
              </a:rPr>
              <a:t>poželjni</a:t>
            </a:r>
          </a:p>
          <a:p>
            <a:pPr marL="273050" indent="-273050" eaLnBrk="1" hangingPunct="1">
              <a:spcBef>
                <a:spcPts val="1200"/>
              </a:spcBef>
              <a:buFont typeface="Wingdings 3" pitchFamily="18" charset="2"/>
              <a:buNone/>
            </a:pPr>
            <a:endParaRPr lang="sr-Latn-CS" altLang="en-US" sz="250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sr-Latn-CS" altLang="en-US" sz="4400" b="1" smtClean="0"/>
              <a:t>I kolektivi kao i mnogi pojedinci brkaju instrumentalne i samobitne ciljeve! </a:t>
            </a:r>
            <a:endParaRPr lang="en-US" altLang="en-US" sz="4400" b="1" smtClean="0"/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3" name="Content Placeholder 2"/>
          <p:cNvSpPr>
            <a:spLocks noGrp="1"/>
          </p:cNvSpPr>
          <p:nvPr>
            <p:ph idx="4294967295"/>
          </p:nvPr>
        </p:nvSpPr>
        <p:spPr>
          <a:xfrm>
            <a:off x="539750" y="188913"/>
            <a:ext cx="8401050" cy="6357937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Font typeface="Wingdings 3" pitchFamily="18" charset="2"/>
              <a:buNone/>
            </a:pPr>
            <a:r>
              <a:rPr lang="sr-Latn-CS" altLang="en-US" sz="4000" smtClean="0"/>
              <a:t>Etika i profit</a:t>
            </a:r>
          </a:p>
          <a:p>
            <a:pPr eaLnBrk="1" hangingPunct="1">
              <a:spcBef>
                <a:spcPct val="0"/>
              </a:spcBef>
              <a:buFont typeface="Wingdings 3" pitchFamily="18" charset="2"/>
              <a:buNone/>
            </a:pPr>
            <a:endParaRPr lang="sr-Latn-CS" altLang="en-US" sz="2400" smtClean="0"/>
          </a:p>
          <a:p>
            <a:pPr eaLnBrk="1" hangingPunct="1">
              <a:spcBef>
                <a:spcPct val="0"/>
              </a:spcBef>
            </a:pPr>
            <a:r>
              <a:rPr lang="sr-Latn-CS" altLang="en-US" sz="2400" smtClean="0"/>
              <a:t>A</a:t>
            </a:r>
            <a:r>
              <a:rPr lang="hsb-DE" altLang="en-US" sz="2400" smtClean="0"/>
              <a:t>vgusta 2001, </a:t>
            </a:r>
            <a:r>
              <a:rPr lang="sr-Latn-CS" altLang="en-US" sz="2400" b="1" smtClean="0"/>
              <a:t>3/4</a:t>
            </a:r>
            <a:r>
              <a:rPr lang="sr-Latn-CS" altLang="en-US" sz="2400" smtClean="0"/>
              <a:t> </a:t>
            </a:r>
            <a:r>
              <a:rPr lang="hsb-DE" altLang="en-US" sz="2400" smtClean="0"/>
              <a:t>ameri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kih ispitanika</a:t>
            </a:r>
            <a:r>
              <a:rPr lang="sr-Latn-CS" altLang="en-US" sz="2400" smtClean="0"/>
              <a:t> je</a:t>
            </a:r>
            <a:r>
              <a:rPr lang="hsb-DE" altLang="en-US" sz="2400" smtClean="0"/>
              <a:t> tvrdil</a:t>
            </a:r>
            <a:r>
              <a:rPr lang="sr-Latn-CS" altLang="en-US" sz="2400" smtClean="0"/>
              <a:t>o</a:t>
            </a:r>
            <a:r>
              <a:rPr lang="hsb-DE" altLang="en-US" sz="2400" smtClean="0"/>
              <a:t> da ozbiljno uzima u obzir </a:t>
            </a:r>
            <a:r>
              <a:rPr lang="sr-Latn-CS" altLang="en-US" sz="2400" smtClean="0"/>
              <a:t>KDO </a:t>
            </a:r>
            <a:r>
              <a:rPr lang="hsb-DE" altLang="en-US" sz="2400" smtClean="0"/>
              <a:t>pri odlu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ivanju 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ije </a:t>
            </a:r>
            <a:r>
              <a:rPr lang="sr-Latn-CS" altLang="en-US" sz="2400" smtClean="0"/>
              <a:t>ć</a:t>
            </a:r>
            <a:r>
              <a:rPr lang="hsb-DE" altLang="en-US" sz="2400" smtClean="0"/>
              <a:t>e akcije kupiti. </a:t>
            </a:r>
            <a:endParaRPr lang="sr-Latn-CS" altLang="en-US" sz="2400" smtClean="0"/>
          </a:p>
          <a:p>
            <a:pPr eaLnBrk="1" hangingPunct="1">
              <a:spcBef>
                <a:spcPts val="1200"/>
              </a:spcBef>
            </a:pPr>
            <a:r>
              <a:rPr lang="hsb-DE" altLang="en-US" sz="2400" b="1" smtClean="0"/>
              <a:t>12% </a:t>
            </a:r>
            <a:r>
              <a:rPr lang="sr-Latn-CS" altLang="en-US" sz="2400" smtClean="0"/>
              <a:t>je</a:t>
            </a:r>
            <a:r>
              <a:rPr lang="hsb-DE" altLang="en-US" sz="2400" smtClean="0"/>
              <a:t> potvrdil</a:t>
            </a:r>
            <a:r>
              <a:rPr lang="sr-Latn-CS" altLang="en-US" sz="2400" smtClean="0"/>
              <a:t>o da</a:t>
            </a:r>
            <a:r>
              <a:rPr lang="hsb-DE" altLang="en-US" sz="2400" smtClean="0"/>
              <a:t> bi i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l</a:t>
            </a:r>
            <a:r>
              <a:rPr lang="sr-Latn-CS" altLang="en-US" sz="2400" smtClean="0"/>
              <a:t>o</a:t>
            </a:r>
            <a:r>
              <a:rPr lang="hsb-DE" altLang="en-US" sz="2400" smtClean="0"/>
              <a:t> dotle i da kup</a:t>
            </a:r>
            <a:r>
              <a:rPr lang="sr-Latn-CS" altLang="en-US" sz="2400" smtClean="0"/>
              <a:t>i</a:t>
            </a:r>
            <a:r>
              <a:rPr lang="hsb-DE" altLang="en-US" sz="2400" smtClean="0"/>
              <a:t> akcije </a:t>
            </a:r>
            <a:r>
              <a:rPr lang="hsb-DE" altLang="en-US" sz="2400" b="1" smtClean="0">
                <a:solidFill>
                  <a:srgbClr val="002060"/>
                </a:solidFill>
              </a:rPr>
              <a:t>dru</a:t>
            </a:r>
            <a:r>
              <a:rPr lang="sr-Latn-CS" altLang="en-US" sz="2400" b="1" smtClean="0">
                <a:solidFill>
                  <a:srgbClr val="002060"/>
                </a:solidFill>
              </a:rPr>
              <a:t>š</a:t>
            </a:r>
            <a:r>
              <a:rPr lang="hsb-DE" altLang="en-US" sz="2400" b="1" smtClean="0">
                <a:solidFill>
                  <a:srgbClr val="002060"/>
                </a:solidFill>
              </a:rPr>
              <a:t>tveno “preporu</a:t>
            </a:r>
            <a:r>
              <a:rPr lang="sr-Latn-CS" altLang="en-US" sz="2400" b="1" smtClean="0">
                <a:solidFill>
                  <a:srgbClr val="002060"/>
                </a:solidFill>
              </a:rPr>
              <a:t>č</a:t>
            </a:r>
            <a:r>
              <a:rPr lang="hsb-DE" altLang="en-US" sz="2400" b="1" smtClean="0">
                <a:solidFill>
                  <a:srgbClr val="002060"/>
                </a:solidFill>
              </a:rPr>
              <a:t>ljive” kompanije</a:t>
            </a:r>
            <a:r>
              <a:rPr lang="hsb-DE" altLang="en-US" sz="2400" smtClean="0"/>
              <a:t>, 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ak iako </a:t>
            </a:r>
            <a:r>
              <a:rPr lang="sr-Latn-CS" altLang="en-US" sz="2400" smtClean="0"/>
              <a:t>bi to </a:t>
            </a:r>
            <a:r>
              <a:rPr lang="hsb-DE" altLang="en-US" sz="2400" smtClean="0"/>
              <a:t>zna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i</a:t>
            </a:r>
            <a:r>
              <a:rPr lang="sr-Latn-CS" altLang="en-US" sz="2400" smtClean="0"/>
              <a:t>lo</a:t>
            </a:r>
            <a:r>
              <a:rPr lang="hsb-DE" altLang="en-US" sz="2400" smtClean="0"/>
              <a:t> manji prinos na investicije. </a:t>
            </a:r>
            <a:endParaRPr lang="sr-Latn-CS" altLang="en-US" sz="2400" smtClean="0"/>
          </a:p>
          <a:p>
            <a:pPr eaLnBrk="1" hangingPunct="1">
              <a:spcBef>
                <a:spcPts val="1200"/>
              </a:spcBef>
            </a:pPr>
            <a:r>
              <a:rPr lang="sr-Latn-CS" altLang="en-US" sz="2400" smtClean="0"/>
              <a:t>U SAD-u </a:t>
            </a:r>
            <a:r>
              <a:rPr lang="sr-Latn-CS" altLang="en-US" sz="2400" b="1" smtClean="0">
                <a:solidFill>
                  <a:srgbClr val="002060"/>
                </a:solidFill>
              </a:rPr>
              <a:t>društveno odgovorno investiranje </a:t>
            </a:r>
            <a:r>
              <a:rPr lang="fr-FR" altLang="en-US" sz="2400" smtClean="0"/>
              <a:t>(SR</a:t>
            </a:r>
            <a:r>
              <a:rPr lang="sr-Latn-CS" altLang="en-US" sz="2400" smtClean="0"/>
              <a:t>I</a:t>
            </a:r>
            <a:r>
              <a:rPr lang="fr-FR" altLang="en-US" sz="2400" smtClean="0"/>
              <a:t>) </a:t>
            </a:r>
            <a:r>
              <a:rPr lang="sr-Latn-CS" altLang="en-US" sz="2400" smtClean="0"/>
              <a:t>predstavlja</a:t>
            </a:r>
            <a:r>
              <a:rPr lang="fr-FR" altLang="en-US" sz="2400" smtClean="0"/>
              <a:t> 2000 mi</a:t>
            </a:r>
            <a:r>
              <a:rPr lang="sr-Latn-CS" altLang="en-US" sz="2400" smtClean="0"/>
              <a:t>lijardi</a:t>
            </a:r>
            <a:r>
              <a:rPr lang="fr-FR" altLang="en-US" sz="2400" smtClean="0"/>
              <a:t>  US$, </a:t>
            </a:r>
            <a:r>
              <a:rPr lang="sr-Latn-CS" altLang="en-US" sz="2400" smtClean="0"/>
              <a:t>tj.</a:t>
            </a:r>
            <a:r>
              <a:rPr lang="fr-FR" altLang="en-US" sz="2400" smtClean="0"/>
              <a:t> </a:t>
            </a:r>
            <a:r>
              <a:rPr lang="fr-FR" altLang="en-US" sz="2400" b="1" smtClean="0"/>
              <a:t>10% </a:t>
            </a:r>
            <a:r>
              <a:rPr lang="sr-Latn-CS" altLang="en-US" sz="2400" smtClean="0"/>
              <a:t>svih investicija</a:t>
            </a:r>
            <a:r>
              <a:rPr lang="fr-FR" altLang="en-US" sz="2400" smtClean="0"/>
              <a:t>, </a:t>
            </a:r>
            <a:r>
              <a:rPr lang="sr-Latn-CS" altLang="en-US" sz="2400" smtClean="0"/>
              <a:t>a njegov rast je 3 x brži od rasta klasičnih investicija.</a:t>
            </a:r>
          </a:p>
          <a:p>
            <a:pPr eaLnBrk="1" hangingPunct="1">
              <a:buFont typeface="Wingdings 3" pitchFamily="18" charset="2"/>
              <a:buNone/>
            </a:pPr>
            <a:r>
              <a:rPr lang="sr-Latn-CS" altLang="en-US" sz="2400" smtClean="0"/>
              <a:t>D</a:t>
            </a:r>
            <a:r>
              <a:rPr lang="hsb-DE" altLang="en-US" sz="2400" smtClean="0"/>
              <a:t>irektor za svetsku korporativnu praksu </a:t>
            </a:r>
            <a:r>
              <a:rPr lang="hsb-DE" altLang="en-US" sz="2400" i="1" smtClean="0"/>
              <a:t>Hill</a:t>
            </a:r>
            <a:r>
              <a:rPr lang="hsb-DE" altLang="en-US" sz="2400" smtClean="0"/>
              <a:t> &amp; </a:t>
            </a:r>
            <a:r>
              <a:rPr lang="hsb-DE" altLang="en-US" sz="2400" i="1" smtClean="0"/>
              <a:t>Knowlton</a:t>
            </a:r>
            <a:r>
              <a:rPr lang="hsb-DE" altLang="en-US" sz="2400" smtClean="0"/>
              <a:t>-</a:t>
            </a:r>
            <a:r>
              <a:rPr lang="sr-Latn-CS" altLang="en-US" sz="2400" smtClean="0"/>
              <a:t>a</a:t>
            </a:r>
            <a:r>
              <a:rPr lang="hsb-DE" altLang="en-US" sz="2400" smtClean="0"/>
              <a:t> : </a:t>
            </a:r>
            <a:endParaRPr lang="sr-Latn-CS" altLang="en-US" sz="2400" smtClean="0"/>
          </a:p>
          <a:p>
            <a:pPr eaLnBrk="1" hangingPunct="1">
              <a:buFont typeface="Wingdings 3" pitchFamily="18" charset="2"/>
              <a:buNone/>
            </a:pPr>
            <a:r>
              <a:rPr lang="hsb-DE" altLang="en-US" sz="2400" smtClean="0"/>
              <a:t>“</a:t>
            </a:r>
            <a:r>
              <a:rPr lang="hsb-DE" altLang="en-US" sz="2400" i="1" smtClean="0">
                <a:solidFill>
                  <a:srgbClr val="7030A0"/>
                </a:solidFill>
              </a:rPr>
              <a:t>Kompanije obi</a:t>
            </a:r>
            <a:r>
              <a:rPr lang="sr-Latn-CS" altLang="en-US" sz="2400" i="1" smtClean="0">
                <a:solidFill>
                  <a:srgbClr val="7030A0"/>
                </a:solidFill>
              </a:rPr>
              <a:t>č</a:t>
            </a:r>
            <a:r>
              <a:rPr lang="hsb-DE" altLang="en-US" sz="2400" i="1" smtClean="0">
                <a:solidFill>
                  <a:srgbClr val="7030A0"/>
                </a:solidFill>
              </a:rPr>
              <a:t>no ne uvi</a:t>
            </a:r>
            <a:r>
              <a:rPr lang="sr-Latn-CS" altLang="en-US" sz="2400" i="1" smtClean="0">
                <a:solidFill>
                  <a:srgbClr val="7030A0"/>
                </a:solidFill>
              </a:rPr>
              <a:t>đ</a:t>
            </a:r>
            <a:r>
              <a:rPr lang="hsb-DE" altLang="en-US" sz="2400" i="1" smtClean="0">
                <a:solidFill>
                  <a:srgbClr val="7030A0"/>
                </a:solidFill>
              </a:rPr>
              <a:t>aju </a:t>
            </a:r>
            <a:r>
              <a:rPr lang="sr-Latn-CS" altLang="en-US" sz="2400" i="1" smtClean="0">
                <a:solidFill>
                  <a:srgbClr val="7030A0"/>
                </a:solidFill>
              </a:rPr>
              <a:t>ž</a:t>
            </a:r>
            <a:r>
              <a:rPr lang="hsb-DE" altLang="en-US" sz="2400" i="1" smtClean="0">
                <a:solidFill>
                  <a:srgbClr val="7030A0"/>
                </a:solidFill>
              </a:rPr>
              <a:t>elju ljudi da investiraju u organizacije koje imaju sopstvene principe. Kompanije to ne shvataju, za razliku od javnosti</a:t>
            </a:r>
            <a:r>
              <a:rPr lang="hsb-DE" altLang="en-US" sz="2400" smtClean="0"/>
              <a:t>.”</a:t>
            </a:r>
            <a:endParaRPr lang="en-US" altLang="en-US" sz="2400" smtClean="0"/>
          </a:p>
          <a:p>
            <a:pPr eaLnBrk="1" hangingPunct="1">
              <a:spcBef>
                <a:spcPts val="1200"/>
              </a:spcBef>
            </a:pPr>
            <a:endParaRPr lang="en-US" altLang="en-US" sz="2400" smtClean="0"/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Content Placeholder 2"/>
          <p:cNvSpPr>
            <a:spLocks noGrp="1"/>
          </p:cNvSpPr>
          <p:nvPr>
            <p:ph idx="4294967295"/>
          </p:nvPr>
        </p:nvSpPr>
        <p:spPr>
          <a:xfrm>
            <a:off x="539750" y="260350"/>
            <a:ext cx="8229600" cy="6121400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sr-Latn-CS" altLang="en-US" sz="3600" i="1" smtClean="0"/>
              <a:t>I drugi argumenti:</a:t>
            </a:r>
          </a:p>
          <a:p>
            <a:pPr algn="ctr" eaLnBrk="1" hangingPunct="1">
              <a:buFont typeface="Wingdings 3" pitchFamily="18" charset="2"/>
              <a:buNone/>
            </a:pPr>
            <a:endParaRPr lang="sr-Latn-CS" altLang="en-US" sz="3600" i="1" smtClean="0"/>
          </a:p>
          <a:p>
            <a:pPr eaLnBrk="1" hangingPunct="1"/>
            <a:r>
              <a:rPr lang="hsb-DE" altLang="en-US" sz="2000" i="1" smtClean="0"/>
              <a:t>Fortune 500</a:t>
            </a:r>
            <a:r>
              <a:rPr lang="hsb-DE" altLang="en-US" sz="2000" smtClean="0"/>
              <a:t>, citira </a:t>
            </a:r>
            <a:r>
              <a:rPr lang="sr-Latn-CS" altLang="en-US" sz="2000" smtClean="0">
                <a:solidFill>
                  <a:srgbClr val="990000"/>
                </a:solidFill>
              </a:rPr>
              <a:t>korporativna društvena odgovornost</a:t>
            </a:r>
            <a:r>
              <a:rPr lang="hsb-DE" altLang="en-US" sz="2000" smtClean="0"/>
              <a:t> kao jedan od glavnih kriterijuma za ulazak na listu naju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pesnijih i najcenjenijih kompanija. </a:t>
            </a:r>
            <a:endParaRPr lang="en-US" altLang="en-US" sz="2000" smtClean="0"/>
          </a:p>
          <a:p>
            <a:pPr eaLnBrk="1" hangingPunct="1">
              <a:buFont typeface="Wingdings 3" pitchFamily="18" charset="2"/>
              <a:buNone/>
            </a:pPr>
            <a:endParaRPr lang="sr-Latn-CS" altLang="en-US" sz="2000" smtClean="0"/>
          </a:p>
          <a:p>
            <a:pPr eaLnBrk="1" hangingPunct="1"/>
            <a:r>
              <a:rPr lang="hsb-DE" altLang="en-US" sz="2000" smtClean="0"/>
              <a:t>Jedno skora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nje istra</a:t>
            </a:r>
            <a:r>
              <a:rPr lang="sr-Latn-CS" altLang="en-US" sz="2000" smtClean="0"/>
              <a:t>ž</a:t>
            </a:r>
            <a:r>
              <a:rPr lang="hsb-DE" altLang="en-US" sz="2000" smtClean="0"/>
              <a:t>ivanje ameri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ke javnosti otkrilo je da ve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ina ljudi veruje da kompanije imaju </a:t>
            </a:r>
            <a:r>
              <a:rPr lang="hsb-DE" altLang="en-US" sz="2000" b="1" smtClean="0"/>
              <a:t>moralnu odgovornost </a:t>
            </a:r>
            <a:r>
              <a:rPr lang="hsb-DE" altLang="en-US" sz="2000" smtClean="0"/>
              <a:t>da pobolj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aju dru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tvo. </a:t>
            </a:r>
            <a:endParaRPr lang="en-US" altLang="en-US" sz="2000" smtClean="0"/>
          </a:p>
          <a:p>
            <a:pPr eaLnBrk="1" hangingPunct="1">
              <a:buFont typeface="Wingdings 3" pitchFamily="18" charset="2"/>
              <a:buNone/>
            </a:pPr>
            <a:endParaRPr lang="sr-Latn-CS" altLang="en-US" sz="2000" smtClean="0"/>
          </a:p>
          <a:p>
            <a:pPr eaLnBrk="1" hangingPunct="1">
              <a:spcBef>
                <a:spcPts val="1200"/>
              </a:spcBef>
            </a:pPr>
            <a:r>
              <a:rPr lang="sr-Latn-CS" altLang="en-US" sz="2000" smtClean="0"/>
              <a:t>S</a:t>
            </a:r>
            <a:r>
              <a:rPr lang="hsb-DE" altLang="en-US" sz="2000" smtClean="0"/>
              <a:t>amo </a:t>
            </a:r>
            <a:r>
              <a:rPr lang="hsb-DE" altLang="en-US" sz="2000" b="1" smtClean="0"/>
              <a:t>11% </a:t>
            </a:r>
            <a:r>
              <a:rPr lang="sr-Latn-CS" altLang="en-US" sz="2000" smtClean="0"/>
              <a:t>ispitanika </a:t>
            </a:r>
            <a:r>
              <a:rPr lang="hsb-DE" altLang="en-US" sz="2000" smtClean="0"/>
              <a:t>misl</a:t>
            </a:r>
            <a:r>
              <a:rPr lang="sr-Latn-CS" altLang="en-US" sz="2000" smtClean="0"/>
              <a:t>i</a:t>
            </a:r>
            <a:r>
              <a:rPr lang="hsb-DE" altLang="en-US" sz="2000" smtClean="0"/>
              <a:t> da kompanije treba da se koncentri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u isklju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ivo na stvaranje i uve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a</a:t>
            </a:r>
            <a:r>
              <a:rPr lang="sr-Latn-CS" altLang="en-US" sz="2000" smtClean="0"/>
              <a:t>va</a:t>
            </a:r>
            <a:r>
              <a:rPr lang="hsb-DE" altLang="en-US" sz="2000" smtClean="0"/>
              <a:t>nje profita, pla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anje poreza, zapo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ljavanje ljudi i po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tovanje zakona. </a:t>
            </a:r>
            <a:endParaRPr lang="en-US" altLang="en-US" sz="2000" smtClean="0"/>
          </a:p>
          <a:p>
            <a:pPr eaLnBrk="1" hangingPunct="1">
              <a:spcBef>
                <a:spcPts val="1200"/>
              </a:spcBef>
              <a:buFont typeface="Wingdings 3" pitchFamily="18" charset="2"/>
              <a:buNone/>
            </a:pPr>
            <a:endParaRPr lang="sr-Latn-CS" altLang="en-US" sz="2000" smtClean="0"/>
          </a:p>
          <a:p>
            <a:pPr eaLnBrk="1" hangingPunct="1">
              <a:spcBef>
                <a:spcPts val="1200"/>
              </a:spcBef>
            </a:pPr>
            <a:r>
              <a:rPr lang="sr-Latn-CS" altLang="en-US" sz="2000" b="1" smtClean="0">
                <a:solidFill>
                  <a:srgbClr val="C00000"/>
                </a:solidFill>
              </a:rPr>
              <a:t>I to u zemlji gde postoji kult biznisa!</a:t>
            </a:r>
            <a:endParaRPr lang="en-US" altLang="en-US" sz="2000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79388" y="188913"/>
            <a:ext cx="8785225" cy="64087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endParaRPr lang="sr-Latn-CS" altLang="en-US" smtClean="0">
              <a:solidFill>
                <a:srgbClr val="990000"/>
              </a:solidFill>
            </a:endParaRP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sr-Latn-CS" altLang="en-US" smtClean="0">
                <a:solidFill>
                  <a:srgbClr val="990000"/>
                </a:solidFill>
              </a:rPr>
              <a:t>Htele ili ne, korporacije imaju moralne obaveze: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endParaRPr lang="sr-Latn-CS" altLang="en-US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sr-Latn-CS" altLang="en-US" sz="2000" b="1" smtClean="0">
                <a:solidFill>
                  <a:srgbClr val="FF0000"/>
                </a:solidFill>
              </a:rPr>
              <a:t>Č</a:t>
            </a:r>
            <a:r>
              <a:rPr lang="hsb-DE" altLang="en-US" sz="2000" b="1" smtClean="0">
                <a:solidFill>
                  <a:srgbClr val="FF0000"/>
                </a:solidFill>
              </a:rPr>
              <a:t>uva</a:t>
            </a:r>
            <a:r>
              <a:rPr lang="sr-Latn-CS" altLang="en-US" sz="2000" b="1" smtClean="0">
                <a:solidFill>
                  <a:srgbClr val="FF0000"/>
                </a:solidFill>
              </a:rPr>
              <a:t>ti</a:t>
            </a:r>
            <a:r>
              <a:rPr lang="hsb-DE" altLang="en-US" sz="2000" b="1" smtClean="0">
                <a:solidFill>
                  <a:srgbClr val="FF0000"/>
                </a:solidFill>
              </a:rPr>
              <a:t> okru</a:t>
            </a:r>
            <a:r>
              <a:rPr lang="sr-Latn-CS" altLang="en-US" sz="2000" b="1" smtClean="0">
                <a:solidFill>
                  <a:srgbClr val="FF0000"/>
                </a:solidFill>
              </a:rPr>
              <a:t>ž</a:t>
            </a:r>
            <a:r>
              <a:rPr lang="hsb-DE" altLang="en-US" sz="2000" b="1" smtClean="0">
                <a:solidFill>
                  <a:srgbClr val="FF0000"/>
                </a:solidFill>
              </a:rPr>
              <a:t>enje</a:t>
            </a:r>
            <a:r>
              <a:rPr lang="sr-Latn-CS" altLang="en-US" sz="2000" b="1" smtClean="0">
                <a:solidFill>
                  <a:srgbClr val="FF0000"/>
                </a:solidFill>
              </a:rPr>
              <a:t>:</a:t>
            </a:r>
            <a:r>
              <a:rPr lang="hsb-DE" altLang="en-US" sz="2000" b="1" smtClean="0">
                <a:solidFill>
                  <a:srgbClr val="FF0000"/>
                </a:solidFill>
              </a:rPr>
              <a:t> </a:t>
            </a:r>
            <a:r>
              <a:rPr lang="sr-Latn-CS" altLang="en-US" sz="2000" smtClean="0"/>
              <a:t>o</a:t>
            </a:r>
            <a:r>
              <a:rPr lang="hsb-DE" altLang="en-US" sz="2000" smtClean="0"/>
              <a:t>dnos</a:t>
            </a:r>
            <a:r>
              <a:rPr lang="sr-Latn-CS" altLang="en-US" sz="2000" smtClean="0"/>
              <a:t>i</a:t>
            </a:r>
            <a:r>
              <a:rPr lang="hsb-DE" altLang="en-US" sz="2000" smtClean="0"/>
              <a:t> </a:t>
            </a:r>
            <a:r>
              <a:rPr lang="sr-Latn-CS" altLang="en-US" sz="2000" smtClean="0"/>
              <a:t>se i </a:t>
            </a:r>
            <a:r>
              <a:rPr lang="hsb-DE" altLang="en-US" sz="2000" smtClean="0"/>
              <a:t>na op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tu bezbednost onih koji </a:t>
            </a:r>
            <a:r>
              <a:rPr lang="sr-Latn-CS" altLang="en-US" sz="2000" smtClean="0"/>
              <a:t>ž</a:t>
            </a:r>
            <a:r>
              <a:rPr lang="hsb-DE" altLang="en-US" sz="2000" smtClean="0"/>
              <a:t>ive na podru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ju pod uticajem fabrike kompanije (mogu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e eksplozije ili zra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enje). </a:t>
            </a:r>
          </a:p>
          <a:p>
            <a:pPr eaLnBrk="1" hangingPunct="1">
              <a:lnSpc>
                <a:spcPct val="90000"/>
              </a:lnSpc>
              <a:spcBef>
                <a:spcPts val="2400"/>
              </a:spcBef>
            </a:pPr>
            <a:r>
              <a:rPr lang="hsb-DE" altLang="en-US" sz="2000" b="1" smtClean="0">
                <a:solidFill>
                  <a:srgbClr val="FF0000"/>
                </a:solidFill>
              </a:rPr>
              <a:t>Bezbednost proizvoda </a:t>
            </a:r>
            <a:r>
              <a:rPr lang="hsb-DE" altLang="en-US" sz="2000" smtClean="0"/>
              <a:t>(na primer, automobilske gume</a:t>
            </a:r>
            <a:r>
              <a:rPr lang="sr-Latn-CS" altLang="en-US" sz="2000" smtClean="0"/>
              <a:t>, mašine, građevine, prehrambeni proizvodi...</a:t>
            </a:r>
            <a:r>
              <a:rPr lang="hsb-DE" altLang="en-US" sz="2000" smtClean="0"/>
              <a:t>).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hsb-DE" altLang="en-US" sz="2000" smtClean="0"/>
              <a:t>Obaveze koje se ti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u</a:t>
            </a:r>
            <a:r>
              <a:rPr lang="hsb-DE" altLang="en-US" sz="2000" smtClean="0">
                <a:solidFill>
                  <a:srgbClr val="FF0000"/>
                </a:solidFill>
              </a:rPr>
              <a:t> </a:t>
            </a:r>
            <a:r>
              <a:rPr lang="hsb-DE" altLang="en-US" sz="2000" b="1" smtClean="0">
                <a:solidFill>
                  <a:srgbClr val="FF0000"/>
                </a:solidFill>
              </a:rPr>
              <a:t>lokacije, otvaranja i zatvaranja fabrika</a:t>
            </a:r>
            <a:r>
              <a:rPr lang="hsb-DE" altLang="en-US" sz="2000" smtClean="0">
                <a:solidFill>
                  <a:srgbClr val="FF0000"/>
                </a:solidFill>
              </a:rPr>
              <a:t> </a:t>
            </a:r>
            <a:r>
              <a:rPr lang="hsb-DE" altLang="en-US" sz="2000" smtClean="0"/>
              <a:t>– naro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ito u malim zajednicama i gradovima s jednom  vrstom industrijske proizvodnje. </a:t>
            </a:r>
            <a:endParaRPr lang="sr-Latn-CS" altLang="en-US" sz="2000" smtClean="0"/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buFont typeface="Wingdings 3" pitchFamily="18" charset="2"/>
              <a:buNone/>
            </a:pPr>
            <a:endParaRPr lang="sr-Latn-CS" altLang="en-US" sz="2000" smtClean="0"/>
          </a:p>
          <a:p>
            <a:pPr eaLnBrk="1" hangingPunct="1"/>
            <a:r>
              <a:rPr lang="hsb-DE" altLang="en-US" sz="2000" smtClean="0"/>
              <a:t>Staro pravilo koje je nekada zadovoljavalo manje zahtevnu i samosvesnu javnost: </a:t>
            </a:r>
            <a:r>
              <a:rPr lang="hsb-DE" altLang="en-US" sz="2000" smtClean="0">
                <a:solidFill>
                  <a:srgbClr val="FF0000"/>
                </a:solidFill>
              </a:rPr>
              <a:t>“</a:t>
            </a:r>
            <a:r>
              <a:rPr lang="hsb-DE" altLang="en-US" sz="2000" b="1" smtClean="0">
                <a:solidFill>
                  <a:srgbClr val="FF0000"/>
                </a:solidFill>
              </a:rPr>
              <a:t>Ne </a:t>
            </a:r>
            <a:r>
              <a:rPr lang="sr-Latn-CS" altLang="en-US" sz="2000" b="1" smtClean="0">
                <a:solidFill>
                  <a:srgbClr val="FF0000"/>
                </a:solidFill>
              </a:rPr>
              <a:t>č</a:t>
            </a:r>
            <a:r>
              <a:rPr lang="hsb-DE" altLang="en-US" sz="2000" b="1" smtClean="0">
                <a:solidFill>
                  <a:srgbClr val="FF0000"/>
                </a:solidFill>
              </a:rPr>
              <a:t>ini zlo</a:t>
            </a:r>
            <a:r>
              <a:rPr lang="hsb-DE" altLang="en-US" sz="2000" smtClean="0">
                <a:solidFill>
                  <a:srgbClr val="FF0000"/>
                </a:solidFill>
              </a:rPr>
              <a:t>!” </a:t>
            </a:r>
            <a:r>
              <a:rPr lang="hsb-DE" altLang="en-US" sz="2000" smtClean="0"/>
              <a:t>progresivno je ustupilo mesto </a:t>
            </a:r>
            <a:r>
              <a:rPr lang="sr-Latn-CS" altLang="en-US" sz="2000" smtClean="0"/>
              <a:t>p</a:t>
            </a:r>
            <a:r>
              <a:rPr lang="hsb-DE" altLang="en-US" sz="2000" smtClean="0"/>
              <a:t>ravilu: </a:t>
            </a:r>
            <a:r>
              <a:rPr lang="hsb-DE" altLang="en-US" sz="2000" smtClean="0">
                <a:solidFill>
                  <a:srgbClr val="FF0000"/>
                </a:solidFill>
              </a:rPr>
              <a:t>“</a:t>
            </a:r>
            <a:r>
              <a:rPr lang="sr-Latn-CS" altLang="en-US" sz="2000" b="1" smtClean="0">
                <a:solidFill>
                  <a:srgbClr val="FF0000"/>
                </a:solidFill>
              </a:rPr>
              <a:t>Č</a:t>
            </a:r>
            <a:r>
              <a:rPr lang="hsb-DE" altLang="en-US" sz="2000" b="1" smtClean="0">
                <a:solidFill>
                  <a:srgbClr val="FF0000"/>
                </a:solidFill>
              </a:rPr>
              <a:t>ini dobro</a:t>
            </a:r>
            <a:r>
              <a:rPr lang="sr-Latn-CS" altLang="en-US" sz="2000" b="1" smtClean="0">
                <a:solidFill>
                  <a:srgbClr val="FF0000"/>
                </a:solidFill>
              </a:rPr>
              <a:t>”</a:t>
            </a:r>
            <a:r>
              <a:rPr lang="hsb-DE" altLang="en-US" sz="2000" b="1" smtClean="0">
                <a:solidFill>
                  <a:srgbClr val="FF0000"/>
                </a:solidFill>
              </a:rPr>
              <a:t> </a:t>
            </a:r>
            <a:r>
              <a:rPr lang="hsb-DE" altLang="en-US" sz="2000" smtClean="0"/>
              <a:t>preko uskih granica </a:t>
            </a:r>
            <a:r>
              <a:rPr lang="sr-Latn-CS" altLang="en-US" sz="2000" smtClean="0"/>
              <a:t>stvaranja dobiti</a:t>
            </a:r>
            <a:r>
              <a:rPr lang="hsb-DE" altLang="en-US" sz="2000" smtClean="0"/>
              <a:t>.</a:t>
            </a:r>
            <a:endParaRPr lang="en-US" altLang="en-US" sz="2000" smtClean="0"/>
          </a:p>
          <a:p>
            <a:pPr eaLnBrk="1" hangingPunct="1"/>
            <a:r>
              <a:rPr lang="hsb-DE" altLang="en-US" sz="2000" smtClean="0"/>
              <a:t>Kompanija bi </a:t>
            </a:r>
            <a:r>
              <a:rPr lang="sr-Latn-CS" altLang="en-US" sz="2000" smtClean="0"/>
              <a:t>trebalo</a:t>
            </a:r>
            <a:r>
              <a:rPr lang="hsb-DE" altLang="en-US" sz="2000" smtClean="0"/>
              <a:t> da doprinese zajednici u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e</a:t>
            </a:r>
            <a:r>
              <a:rPr lang="sr-Latn-CS" altLang="en-US" sz="2000" smtClean="0"/>
              <a:t>šć</a:t>
            </a:r>
            <a:r>
              <a:rPr lang="hsb-DE" altLang="en-US" sz="2000" smtClean="0"/>
              <a:t>em u nekoj delatnosti koja ima </a:t>
            </a:r>
            <a:r>
              <a:rPr lang="hsb-DE" altLang="en-US" sz="2000" smtClean="0">
                <a:solidFill>
                  <a:srgbClr val="CC0066"/>
                </a:solidFill>
              </a:rPr>
              <a:t>uticaja na </a:t>
            </a:r>
            <a:r>
              <a:rPr lang="sr-Latn-CS" altLang="en-US" sz="2000" smtClean="0">
                <a:solidFill>
                  <a:srgbClr val="CC0066"/>
                </a:solidFill>
              </a:rPr>
              <a:t>ž</a:t>
            </a:r>
            <a:r>
              <a:rPr lang="hsb-DE" altLang="en-US" sz="2000" smtClean="0">
                <a:solidFill>
                  <a:srgbClr val="CC0066"/>
                </a:solidFill>
              </a:rPr>
              <a:t>ivot te zajednice</a:t>
            </a:r>
            <a:r>
              <a:rPr lang="sr-Latn-CS" altLang="en-US" sz="2000" smtClean="0"/>
              <a:t>:</a:t>
            </a:r>
            <a:r>
              <a:rPr lang="hsb-DE" altLang="en-US" sz="2000" smtClean="0"/>
              <a:t> zdravstven</a:t>
            </a:r>
            <a:r>
              <a:rPr lang="sr-Latn-CS" altLang="en-US" sz="2000" smtClean="0"/>
              <a:t>im</a:t>
            </a:r>
            <a:r>
              <a:rPr lang="hsb-DE" altLang="en-US" sz="2000" smtClean="0"/>
              <a:t>, obrazovn</a:t>
            </a:r>
            <a:r>
              <a:rPr lang="sr-Latn-CS" altLang="en-US" sz="2000" smtClean="0"/>
              <a:t>im, ekološkim</a:t>
            </a:r>
            <a:r>
              <a:rPr lang="hsb-DE" altLang="en-US" sz="2000" smtClean="0"/>
              <a:t> i</a:t>
            </a:r>
            <a:r>
              <a:rPr lang="sr-Latn-CS" altLang="en-US" sz="2000" smtClean="0"/>
              <a:t>li</a:t>
            </a:r>
            <a:r>
              <a:rPr lang="hsb-DE" altLang="en-US" sz="2000" smtClean="0"/>
              <a:t> kulturn</a:t>
            </a:r>
            <a:r>
              <a:rPr lang="sr-Latn-CS" altLang="en-US" sz="2000" smtClean="0"/>
              <a:t>im</a:t>
            </a:r>
            <a:r>
              <a:rPr lang="hsb-DE" altLang="en-US" sz="2000" smtClean="0"/>
              <a:t> projekt</a:t>
            </a:r>
            <a:r>
              <a:rPr lang="sr-Latn-CS" altLang="en-US" sz="2000" smtClean="0"/>
              <a:t>ima</a:t>
            </a:r>
            <a:r>
              <a:rPr lang="hsb-DE" altLang="en-US" sz="2000" smtClean="0"/>
              <a:t>.</a:t>
            </a:r>
            <a:endParaRPr lang="en-US" altLang="en-US" sz="2000" smtClean="0"/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endParaRPr lang="fr-FR" altLang="en-US" sz="2000" smtClean="0"/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Content Placeholder 2"/>
          <p:cNvSpPr>
            <a:spLocks noGrp="1"/>
          </p:cNvSpPr>
          <p:nvPr>
            <p:ph idx="4294967295"/>
          </p:nvPr>
        </p:nvSpPr>
        <p:spPr>
          <a:xfrm>
            <a:off x="214313" y="357188"/>
            <a:ext cx="8715375" cy="6143625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sr-Latn-CS" altLang="en-US" sz="3200" smtClean="0"/>
              <a:t>Uticaj na imidž</a:t>
            </a:r>
          </a:p>
          <a:p>
            <a:pPr algn="ctr" eaLnBrk="1" hangingPunct="1">
              <a:buFont typeface="Wingdings 3" pitchFamily="18" charset="2"/>
              <a:buNone/>
            </a:pPr>
            <a:endParaRPr lang="sr-Latn-CS" altLang="en-US" sz="3200" smtClean="0"/>
          </a:p>
          <a:p>
            <a:pPr eaLnBrk="1" hangingPunct="1"/>
            <a:r>
              <a:rPr lang="hsb-DE" altLang="en-US" sz="2400" smtClean="0"/>
              <a:t>Proizvodi i usluge nisu vi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e jedini </a:t>
            </a:r>
            <a:r>
              <a:rPr lang="sr-Latn-CS" altLang="en-US" sz="2400" smtClean="0"/>
              <a:t>aspekti</a:t>
            </a:r>
            <a:r>
              <a:rPr lang="hsb-DE" altLang="en-US" sz="2400" smtClean="0"/>
              <a:t> kompanije koji privla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e pa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nju. </a:t>
            </a:r>
            <a:r>
              <a:rPr lang="sr-Latn-CS" altLang="en-US" sz="2400" smtClean="0"/>
              <a:t>Proizvodi i usluge se lako kopiraju.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000" b="1" smtClean="0">
                <a:solidFill>
                  <a:srgbClr val="7030A0"/>
                </a:solidFill>
              </a:rPr>
              <a:t>A</a:t>
            </a:r>
            <a:r>
              <a:rPr lang="hsb-DE" altLang="en-US" sz="2000" b="1" smtClean="0">
                <a:solidFill>
                  <a:srgbClr val="7030A0"/>
                </a:solidFill>
              </a:rPr>
              <a:t>nga</a:t>
            </a:r>
            <a:r>
              <a:rPr lang="sr-Latn-CS" altLang="en-US" sz="2000" b="1" smtClean="0">
                <a:solidFill>
                  <a:srgbClr val="7030A0"/>
                </a:solidFill>
              </a:rPr>
              <a:t>žovanje</a:t>
            </a:r>
            <a:r>
              <a:rPr lang="hsb-DE" altLang="en-US" sz="2000" b="1" smtClean="0">
                <a:solidFill>
                  <a:srgbClr val="7030A0"/>
                </a:solidFill>
              </a:rPr>
              <a:t> ili indiferentnost kompanije </a:t>
            </a:r>
            <a:r>
              <a:rPr lang="sr-Latn-CS" altLang="en-US" sz="2000" b="1" smtClean="0">
                <a:solidFill>
                  <a:srgbClr val="7030A0"/>
                </a:solidFill>
              </a:rPr>
              <a:t>po</a:t>
            </a:r>
            <a:r>
              <a:rPr lang="hsb-DE" altLang="en-US" sz="2000" b="1" smtClean="0">
                <a:solidFill>
                  <a:srgbClr val="7030A0"/>
                </a:solidFill>
              </a:rPr>
              <a:t> nekim pitanjima od dru</a:t>
            </a:r>
            <a:r>
              <a:rPr lang="sr-Latn-CS" altLang="en-US" sz="2000" b="1" smtClean="0">
                <a:solidFill>
                  <a:srgbClr val="7030A0"/>
                </a:solidFill>
              </a:rPr>
              <a:t>š</a:t>
            </a:r>
            <a:r>
              <a:rPr lang="hsb-DE" altLang="en-US" sz="2000" b="1" smtClean="0">
                <a:solidFill>
                  <a:srgbClr val="7030A0"/>
                </a:solidFill>
              </a:rPr>
              <a:t>tvenog i ljudskog zna</a:t>
            </a:r>
            <a:r>
              <a:rPr lang="sr-Latn-CS" altLang="en-US" sz="2000" b="1" smtClean="0">
                <a:solidFill>
                  <a:srgbClr val="7030A0"/>
                </a:solidFill>
              </a:rPr>
              <a:t>č</a:t>
            </a:r>
            <a:r>
              <a:rPr lang="hsb-DE" altLang="en-US" sz="2000" b="1" smtClean="0">
                <a:solidFill>
                  <a:srgbClr val="7030A0"/>
                </a:solidFill>
              </a:rPr>
              <a:t>aja</a:t>
            </a:r>
            <a:r>
              <a:rPr lang="hsb-DE" altLang="en-US" sz="2000" smtClean="0">
                <a:solidFill>
                  <a:srgbClr val="7030A0"/>
                </a:solidFill>
              </a:rPr>
              <a:t>, </a:t>
            </a:r>
            <a:r>
              <a:rPr lang="sr-Latn-CS" altLang="en-US" sz="2000" b="1" smtClean="0">
                <a:solidFill>
                  <a:srgbClr val="7030A0"/>
                </a:solidFill>
              </a:rPr>
              <a:t>sve više </a:t>
            </a:r>
            <a:r>
              <a:rPr lang="hsb-DE" altLang="en-US" sz="2000" b="1" smtClean="0">
                <a:solidFill>
                  <a:srgbClr val="7030A0"/>
                </a:solidFill>
              </a:rPr>
              <a:t>postaje va</a:t>
            </a:r>
            <a:r>
              <a:rPr lang="sr-Latn-CS" altLang="en-US" sz="2000" b="1" smtClean="0">
                <a:solidFill>
                  <a:srgbClr val="7030A0"/>
                </a:solidFill>
              </a:rPr>
              <a:t>ž</a:t>
            </a:r>
            <a:r>
              <a:rPr lang="hsb-DE" altLang="en-US" sz="2000" b="1" smtClean="0">
                <a:solidFill>
                  <a:srgbClr val="7030A0"/>
                </a:solidFill>
              </a:rPr>
              <a:t>an kriterijum po kojem potro</a:t>
            </a:r>
            <a:r>
              <a:rPr lang="sr-Latn-CS" altLang="en-US" sz="2000" b="1" smtClean="0">
                <a:solidFill>
                  <a:srgbClr val="7030A0"/>
                </a:solidFill>
              </a:rPr>
              <a:t>š</a:t>
            </a:r>
            <a:r>
              <a:rPr lang="hsb-DE" altLang="en-US" sz="2000" b="1" smtClean="0">
                <a:solidFill>
                  <a:srgbClr val="7030A0"/>
                </a:solidFill>
              </a:rPr>
              <a:t>a</a:t>
            </a:r>
            <a:r>
              <a:rPr lang="sr-Latn-CS" altLang="en-US" sz="2000" b="1" smtClean="0">
                <a:solidFill>
                  <a:srgbClr val="7030A0"/>
                </a:solidFill>
              </a:rPr>
              <a:t>č</a:t>
            </a:r>
            <a:r>
              <a:rPr lang="hsb-DE" altLang="en-US" sz="2000" b="1" smtClean="0">
                <a:solidFill>
                  <a:srgbClr val="7030A0"/>
                </a:solidFill>
              </a:rPr>
              <a:t>i biraju izme</a:t>
            </a:r>
            <a:r>
              <a:rPr lang="sr-Latn-CS" altLang="en-US" sz="2000" b="1" smtClean="0">
                <a:solidFill>
                  <a:srgbClr val="7030A0"/>
                </a:solidFill>
              </a:rPr>
              <a:t>đ</a:t>
            </a:r>
            <a:r>
              <a:rPr lang="hsb-DE" altLang="en-US" sz="2000" b="1" smtClean="0">
                <a:solidFill>
                  <a:srgbClr val="7030A0"/>
                </a:solidFill>
              </a:rPr>
              <a:t>u sli</a:t>
            </a:r>
            <a:r>
              <a:rPr lang="sr-Latn-CS" altLang="en-US" sz="2000" b="1" smtClean="0">
                <a:solidFill>
                  <a:srgbClr val="7030A0"/>
                </a:solidFill>
              </a:rPr>
              <a:t>č</a:t>
            </a:r>
            <a:r>
              <a:rPr lang="hsb-DE" altLang="en-US" sz="2000" b="1" smtClean="0">
                <a:solidFill>
                  <a:srgbClr val="7030A0"/>
                </a:solidFill>
              </a:rPr>
              <a:t>nih proizvoda konkurentskih firmi. </a:t>
            </a:r>
            <a:endParaRPr lang="sr-Latn-CS" altLang="en-US" sz="2400" smtClean="0"/>
          </a:p>
          <a:p>
            <a:pPr eaLnBrk="1" hangingPunct="1">
              <a:spcBef>
                <a:spcPts val="1200"/>
              </a:spcBef>
            </a:pPr>
            <a:r>
              <a:rPr lang="hsb-DE" altLang="en-US" sz="2400" smtClean="0"/>
              <a:t>Javnosti svih vrsta oblikuju svoju percepciju jedne organizacije na osnovu </a:t>
            </a:r>
            <a:r>
              <a:rPr lang="hsb-DE" altLang="en-US" sz="2400" b="1" smtClean="0"/>
              <a:t>svih poruka </a:t>
            </a:r>
            <a:r>
              <a:rPr lang="hsb-DE" altLang="en-US" sz="2400" smtClean="0"/>
              <a:t>koju ta organizacija 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alje o sebi i kroz na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ine na koj</a:t>
            </a:r>
            <a:r>
              <a:rPr lang="sr-Latn-CS" altLang="en-US" sz="2400" smtClean="0"/>
              <a:t>e</a:t>
            </a:r>
            <a:r>
              <a:rPr lang="hsb-DE" altLang="en-US" sz="2400" smtClean="0"/>
              <a:t> sebe predstavlja spoljnem svetu, me</a:t>
            </a:r>
            <a:r>
              <a:rPr lang="sr-Latn-CS" altLang="en-US" sz="2400" smtClean="0"/>
              <a:t>đ</a:t>
            </a:r>
            <a:r>
              <a:rPr lang="hsb-DE" altLang="en-US" sz="2400" smtClean="0"/>
              <a:t>u kojima </a:t>
            </a:r>
            <a:r>
              <a:rPr lang="sr-Latn-CS" altLang="en-US" sz="2400" smtClean="0"/>
              <a:t>važno mesto</a:t>
            </a:r>
            <a:r>
              <a:rPr lang="hsb-DE" altLang="en-US" sz="2400" smtClean="0"/>
              <a:t> </a:t>
            </a:r>
            <a:r>
              <a:rPr lang="sr-Latn-CS" altLang="en-US" sz="2400" b="1" i="1" smtClean="0">
                <a:solidFill>
                  <a:srgbClr val="FF0000"/>
                </a:solidFill>
              </a:rPr>
              <a:t>zauzimanje</a:t>
            </a:r>
            <a:r>
              <a:rPr lang="hsb-DE" altLang="en-US" sz="2400" b="1" i="1" smtClean="0">
                <a:solidFill>
                  <a:srgbClr val="FF0000"/>
                </a:solidFill>
              </a:rPr>
              <a:t> </a:t>
            </a:r>
            <a:r>
              <a:rPr lang="sr-Latn-CS" altLang="en-US" sz="2400" b="1" i="1" smtClean="0">
                <a:solidFill>
                  <a:srgbClr val="FF0000"/>
                </a:solidFill>
              </a:rPr>
              <a:t>za ciljeve od šireg društvenog interesa</a:t>
            </a:r>
            <a:r>
              <a:rPr lang="hsb-DE" altLang="en-US" sz="2400" smtClean="0">
                <a:solidFill>
                  <a:srgbClr val="FF0000"/>
                </a:solidFill>
              </a:rPr>
              <a:t>. </a:t>
            </a:r>
            <a:endParaRPr lang="en-US" altLang="en-US" sz="2400" smtClean="0">
              <a:solidFill>
                <a:srgbClr val="FF0000"/>
              </a:solidFill>
            </a:endParaRPr>
          </a:p>
          <a:p>
            <a:pPr eaLnBrk="1" hangingPunct="1"/>
            <a:r>
              <a:rPr lang="hsb-DE" altLang="en-US" sz="2400" smtClean="0"/>
              <a:t>Kada neka organizacija doprinosi projektima koji imaju </a:t>
            </a:r>
            <a:r>
              <a:rPr lang="hsb-DE" altLang="en-US" sz="2400" b="1" smtClean="0">
                <a:solidFill>
                  <a:srgbClr val="7030A0"/>
                </a:solidFill>
              </a:rPr>
              <a:t>univerzalnu vrednost i privla</a:t>
            </a:r>
            <a:r>
              <a:rPr lang="sr-Latn-CS" altLang="en-US" sz="2400" b="1" smtClean="0">
                <a:solidFill>
                  <a:srgbClr val="7030A0"/>
                </a:solidFill>
              </a:rPr>
              <a:t>č</a:t>
            </a:r>
            <a:r>
              <a:rPr lang="hsb-DE" altLang="en-US" sz="2400" b="1" smtClean="0">
                <a:solidFill>
                  <a:srgbClr val="7030A0"/>
                </a:solidFill>
              </a:rPr>
              <a:t>nost</a:t>
            </a:r>
            <a:r>
              <a:rPr lang="hsb-DE" altLang="en-US" sz="2400" smtClean="0">
                <a:solidFill>
                  <a:srgbClr val="7030A0"/>
                </a:solidFill>
              </a:rPr>
              <a:t>, </a:t>
            </a:r>
            <a:r>
              <a:rPr lang="hsb-DE" altLang="en-US" sz="2400" smtClean="0"/>
              <a:t>kao 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to su javno zdravlje ili opismenjavanje, njen ugled ja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a kod svih javnosti. </a:t>
            </a:r>
            <a:endParaRPr lang="sr-Latn-CS" altLang="en-US" sz="2400" smtClean="0"/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Content Placeholder 2"/>
          <p:cNvSpPr>
            <a:spLocks noGrp="1"/>
          </p:cNvSpPr>
          <p:nvPr>
            <p:ph idx="4294967295"/>
          </p:nvPr>
        </p:nvSpPr>
        <p:spPr>
          <a:xfrm>
            <a:off x="142875" y="0"/>
            <a:ext cx="8858250" cy="6524625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sr-Latn-CS" altLang="en-US" sz="3600" smtClean="0">
                <a:cs typeface="Times New Roman" pitchFamily="18" charset="0"/>
              </a:rPr>
              <a:t>I drugi pozitivni efekti...</a:t>
            </a:r>
            <a:endParaRPr lang="sr-Latn-CS" altLang="en-US" sz="4000" smtClean="0"/>
          </a:p>
          <a:p>
            <a:pPr algn="ctr" eaLnBrk="1" hangingPunct="1">
              <a:buFont typeface="Wingdings 3" pitchFamily="18" charset="2"/>
              <a:buNone/>
            </a:pPr>
            <a:endParaRPr lang="sr-Latn-CS" altLang="en-US" sz="2400" smtClean="0"/>
          </a:p>
          <a:p>
            <a:pPr eaLnBrk="1" hangingPunct="1">
              <a:spcBef>
                <a:spcPts val="1200"/>
              </a:spcBef>
              <a:buFont typeface="Wingdings 3" pitchFamily="18" charset="2"/>
              <a:buNone/>
            </a:pPr>
            <a:r>
              <a:rPr lang="hsb-DE" altLang="en-US" sz="2000" smtClean="0"/>
              <a:t>Svojim zalaganjem za dobrobit zajednice, kompanija posti</a:t>
            </a:r>
            <a:r>
              <a:rPr lang="sr-Latn-CS" altLang="en-US" sz="2000" smtClean="0"/>
              <a:t>ž</a:t>
            </a:r>
            <a:r>
              <a:rPr lang="hsb-DE" altLang="en-US" sz="2000" smtClean="0"/>
              <a:t>e</a:t>
            </a:r>
            <a:endParaRPr lang="sr-Latn-CS" altLang="en-US" sz="2000" smtClean="0"/>
          </a:p>
          <a:p>
            <a:pPr eaLnBrk="1" hangingPunct="1"/>
            <a:r>
              <a:rPr lang="hsb-DE" altLang="en-US" sz="2000" smtClean="0"/>
              <a:t>ve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u </a:t>
            </a:r>
            <a:r>
              <a:rPr lang="hsb-DE" altLang="en-US" sz="2000" b="1" smtClean="0">
                <a:solidFill>
                  <a:srgbClr val="FF0000"/>
                </a:solidFill>
              </a:rPr>
              <a:t>lojalnost</a:t>
            </a:r>
            <a:r>
              <a:rPr lang="hsb-DE" altLang="en-US" sz="2000" smtClean="0"/>
              <a:t> svojih radnika i klijenata,</a:t>
            </a:r>
            <a:endParaRPr lang="sr-Latn-CS" altLang="en-US" sz="2000" smtClean="0"/>
          </a:p>
          <a:p>
            <a:pPr eaLnBrk="1" hangingPunct="1">
              <a:spcBef>
                <a:spcPts val="1200"/>
              </a:spcBef>
            </a:pPr>
            <a:r>
              <a:rPr lang="hsb-DE" altLang="en-US" sz="2000" smtClean="0"/>
              <a:t>vlasti mogu pokazati ve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u </a:t>
            </a:r>
            <a:r>
              <a:rPr lang="hsb-DE" altLang="en-US" sz="2000" b="1" smtClean="0">
                <a:solidFill>
                  <a:srgbClr val="FF0000"/>
                </a:solidFill>
              </a:rPr>
              <a:t>tolerantnost</a:t>
            </a:r>
            <a:r>
              <a:rPr lang="hsb-DE" altLang="en-US" sz="2000" smtClean="0">
                <a:solidFill>
                  <a:srgbClr val="FF0000"/>
                </a:solidFill>
              </a:rPr>
              <a:t> </a:t>
            </a:r>
            <a:r>
              <a:rPr lang="hsb-DE" altLang="en-US" sz="2000" smtClean="0"/>
              <a:t>kada verifikuju njenu praksu, </a:t>
            </a:r>
            <a:endParaRPr lang="sr-Latn-CS" altLang="en-US" sz="2000" smtClean="0"/>
          </a:p>
          <a:p>
            <a:pPr eaLnBrk="1" hangingPunct="1">
              <a:spcBef>
                <a:spcPts val="1200"/>
              </a:spcBef>
            </a:pPr>
            <a:r>
              <a:rPr lang="hsb-DE" altLang="en-US" sz="2000" smtClean="0"/>
              <a:t>mo</a:t>
            </a:r>
            <a:r>
              <a:rPr lang="sr-Latn-CS" altLang="en-US" sz="2000" smtClean="0"/>
              <a:t>ž</a:t>
            </a:r>
            <a:r>
              <a:rPr lang="hsb-DE" altLang="en-US" sz="2000" smtClean="0"/>
              <a:t>e posti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i ve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e </a:t>
            </a:r>
            <a:r>
              <a:rPr lang="hsb-DE" altLang="en-US" sz="2000" b="1" smtClean="0">
                <a:solidFill>
                  <a:srgbClr val="FF0000"/>
                </a:solidFill>
              </a:rPr>
              <a:t>prisustvo</a:t>
            </a:r>
            <a:r>
              <a:rPr lang="hsb-DE" altLang="en-US" sz="2000" smtClean="0"/>
              <a:t> na inostranim tr</a:t>
            </a:r>
            <a:r>
              <a:rPr lang="sr-Latn-CS" altLang="en-US" sz="2000" smtClean="0"/>
              <a:t>ž</a:t>
            </a:r>
            <a:r>
              <a:rPr lang="hsb-DE" altLang="en-US" sz="2000" smtClean="0"/>
              <a:t>i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tima, u zemljama u kojima tako</a:t>
            </a:r>
            <a:r>
              <a:rPr lang="sr-Latn-CS" altLang="en-US" sz="2000" smtClean="0"/>
              <a:t>đ</a:t>
            </a:r>
            <a:r>
              <a:rPr lang="hsb-DE" altLang="en-US" sz="2000" smtClean="0"/>
              <a:t>e u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estvuje u pokroviteljskim programima</a:t>
            </a:r>
            <a:r>
              <a:rPr lang="sr-Latn-CS" altLang="en-US" sz="2000" smtClean="0"/>
              <a:t>.</a:t>
            </a:r>
          </a:p>
          <a:p>
            <a:pPr eaLnBrk="1" hangingPunct="1">
              <a:spcBef>
                <a:spcPts val="1200"/>
              </a:spcBef>
            </a:pPr>
            <a:r>
              <a:rPr lang="hsb-DE" altLang="en-US" sz="2000" smtClean="0"/>
              <a:t>lak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e </a:t>
            </a:r>
            <a:r>
              <a:rPr lang="hsb-DE" altLang="en-US" sz="2000" b="1" smtClean="0">
                <a:solidFill>
                  <a:srgbClr val="FF0000"/>
                </a:solidFill>
              </a:rPr>
              <a:t>regrutuje</a:t>
            </a:r>
            <a:r>
              <a:rPr lang="hsb-DE" altLang="en-US" sz="2000" smtClean="0"/>
              <a:t> </a:t>
            </a:r>
            <a:r>
              <a:rPr lang="sr-Latn-CS" altLang="en-US" sz="2000" smtClean="0"/>
              <a:t>i </a:t>
            </a:r>
            <a:r>
              <a:rPr lang="sr-Latn-CS" altLang="en-US" sz="2000" b="1" smtClean="0">
                <a:solidFill>
                  <a:srgbClr val="FF0000"/>
                </a:solidFill>
              </a:rPr>
              <a:t>zadržava</a:t>
            </a:r>
            <a:r>
              <a:rPr lang="sr-Latn-CS" altLang="en-US" sz="2000" smtClean="0"/>
              <a:t> </a:t>
            </a:r>
            <a:r>
              <a:rPr lang="hsb-DE" altLang="en-US" sz="2000" smtClean="0"/>
              <a:t>stru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njake koji 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e biti privu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eni radom u takvoj kompaniji, a </a:t>
            </a:r>
            <a:endParaRPr lang="sr-Latn-CS" altLang="en-US" sz="2000" smtClean="0"/>
          </a:p>
          <a:p>
            <a:pPr eaLnBrk="1" hangingPunct="1">
              <a:spcBef>
                <a:spcPts val="1200"/>
              </a:spcBef>
            </a:pPr>
            <a:r>
              <a:rPr lang="hsb-DE" altLang="en-US" sz="2000" smtClean="0"/>
              <a:t>zaposleni ose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aju </a:t>
            </a:r>
            <a:r>
              <a:rPr lang="hsb-DE" altLang="en-US" sz="2000" b="1" smtClean="0">
                <a:solidFill>
                  <a:srgbClr val="FF0000"/>
                </a:solidFill>
              </a:rPr>
              <a:t>ponos</a:t>
            </a:r>
            <a:r>
              <a:rPr lang="hsb-DE" altLang="en-US" sz="2000" smtClean="0"/>
              <a:t> </a:t>
            </a:r>
            <a:r>
              <a:rPr lang="sr-Latn-CS" altLang="en-US" sz="2000" smtClean="0"/>
              <a:t>(zadovoljenje vrednosti) š</a:t>
            </a:r>
            <a:r>
              <a:rPr lang="hsb-DE" altLang="en-US" sz="2000" smtClean="0"/>
              <a:t>to su povezani sa dobrim delima svoje firme</a:t>
            </a:r>
            <a:r>
              <a:rPr lang="sr-Latn-CS" altLang="en-US" sz="2000" smtClean="0"/>
              <a:t>.</a:t>
            </a:r>
            <a:endParaRPr lang="en-US" altLang="en-US" sz="2000" smtClean="0"/>
          </a:p>
          <a:p>
            <a:pPr eaLnBrk="1" hangingPunct="1">
              <a:buFont typeface="Wingdings 3" pitchFamily="18" charset="2"/>
              <a:buNone/>
            </a:pPr>
            <a:r>
              <a:rPr lang="sr-Latn-CS" altLang="en-US" sz="2000" smtClean="0"/>
              <a:t>	</a:t>
            </a:r>
          </a:p>
          <a:p>
            <a:pPr eaLnBrk="1" hangingPunct="1">
              <a:buFont typeface="Wingdings 3" pitchFamily="18" charset="2"/>
              <a:buNone/>
            </a:pPr>
            <a:r>
              <a:rPr lang="sr-Latn-CS" altLang="en-US" sz="2000" smtClean="0"/>
              <a:t>N</a:t>
            </a:r>
            <a:r>
              <a:rPr lang="hsb-DE" altLang="en-US" sz="2000" smtClean="0"/>
              <a:t>eki investitori mogu da </a:t>
            </a:r>
            <a:r>
              <a:rPr lang="sr-Latn-CS" altLang="en-US" sz="2000" smtClean="0"/>
              <a:t>misle </a:t>
            </a:r>
            <a:r>
              <a:rPr lang="hsb-DE" altLang="en-US" sz="2000" smtClean="0"/>
              <a:t>da </a:t>
            </a:r>
            <a:r>
              <a:rPr lang="sr-Latn-CS" altLang="en-US" sz="2000" smtClean="0"/>
              <a:t>KDO i </a:t>
            </a:r>
            <a:r>
              <a:rPr lang="hsb-DE" altLang="en-US" sz="2000" smtClean="0"/>
              <a:t>dare</a:t>
            </a:r>
            <a:r>
              <a:rPr lang="sr-Latn-CS" altLang="en-US" sz="2000" smtClean="0"/>
              <a:t>ž</a:t>
            </a:r>
            <a:r>
              <a:rPr lang="hsb-DE" altLang="en-US" sz="2000" smtClean="0"/>
              <a:t>ljivost usporava</a:t>
            </a:r>
            <a:r>
              <a:rPr lang="sr-Latn-CS" altLang="en-US" sz="2000" smtClean="0"/>
              <a:t>ju</a:t>
            </a:r>
            <a:r>
              <a:rPr lang="hsb-DE" altLang="en-US" sz="2000" smtClean="0"/>
              <a:t> stopu rasta profita, </a:t>
            </a:r>
            <a:r>
              <a:rPr lang="sr-Latn-CS" altLang="en-US" sz="2000" smtClean="0"/>
              <a:t>ali je sve veći  broj </a:t>
            </a:r>
            <a:r>
              <a:rPr lang="hsb-DE" altLang="en-US" sz="2000" smtClean="0"/>
              <a:t>drugi</a:t>
            </a:r>
            <a:r>
              <a:rPr lang="sr-Latn-CS" altLang="en-US" sz="2000" smtClean="0"/>
              <a:t>h</a:t>
            </a:r>
            <a:r>
              <a:rPr lang="hsb-DE" altLang="en-US" sz="2000" smtClean="0"/>
              <a:t> 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e biti zainteresovani za </a:t>
            </a:r>
            <a:r>
              <a:rPr lang="sr-Latn-CS" altLang="en-US" sz="2000" smtClean="0"/>
              <a:t>ulaganje</a:t>
            </a:r>
            <a:r>
              <a:rPr lang="hsb-DE" altLang="en-US" sz="2000" smtClean="0"/>
              <a:t> u </a:t>
            </a:r>
            <a:r>
              <a:rPr lang="hsb-DE" altLang="en-US" sz="2000" b="1" i="1" smtClean="0">
                <a:solidFill>
                  <a:srgbClr val="FF0000"/>
                </a:solidFill>
              </a:rPr>
              <a:t>dru</a:t>
            </a:r>
            <a:r>
              <a:rPr lang="sr-Latn-CS" altLang="en-US" sz="2000" b="1" i="1" smtClean="0">
                <a:solidFill>
                  <a:srgbClr val="FF0000"/>
                </a:solidFill>
              </a:rPr>
              <a:t>š</a:t>
            </a:r>
            <a:r>
              <a:rPr lang="hsb-DE" altLang="en-US" sz="2000" b="1" i="1" smtClean="0">
                <a:solidFill>
                  <a:srgbClr val="FF0000"/>
                </a:solidFill>
              </a:rPr>
              <a:t>tveno svesne i odg</a:t>
            </a:r>
            <a:r>
              <a:rPr lang="sr-Latn-CS" altLang="en-US" sz="2000" b="1" i="1" smtClean="0">
                <a:solidFill>
                  <a:srgbClr val="FF0000"/>
                </a:solidFill>
              </a:rPr>
              <a:t>o</a:t>
            </a:r>
            <a:r>
              <a:rPr lang="hsb-DE" altLang="en-US" sz="2000" b="1" i="1" smtClean="0">
                <a:solidFill>
                  <a:srgbClr val="FF0000"/>
                </a:solidFill>
              </a:rPr>
              <a:t>vorne kompanije </a:t>
            </a:r>
            <a:r>
              <a:rPr lang="hsb-DE" altLang="en-US" sz="2000" smtClean="0"/>
              <a:t>jer znaju da filantropija izgra</a:t>
            </a:r>
            <a:r>
              <a:rPr lang="sr-Latn-CS" altLang="en-US" sz="2000" smtClean="0"/>
              <a:t>đ</a:t>
            </a:r>
            <a:r>
              <a:rPr lang="hsb-DE" altLang="en-US" sz="2000" smtClean="0"/>
              <a:t>uje </a:t>
            </a:r>
            <a:r>
              <a:rPr lang="hsb-DE" altLang="en-US" sz="2000" b="1" i="1" smtClean="0">
                <a:solidFill>
                  <a:srgbClr val="FF0000"/>
                </a:solidFill>
              </a:rPr>
              <a:t>reputaciju i imid</a:t>
            </a:r>
            <a:r>
              <a:rPr lang="sr-Latn-CS" altLang="en-US" sz="2000" b="1" i="1" smtClean="0">
                <a:solidFill>
                  <a:srgbClr val="FF0000"/>
                </a:solidFill>
              </a:rPr>
              <a:t>ž</a:t>
            </a:r>
            <a:r>
              <a:rPr lang="hsb-DE" altLang="en-US" sz="2000" b="1" i="1" smtClean="0">
                <a:solidFill>
                  <a:srgbClr val="FF0000"/>
                </a:solidFill>
              </a:rPr>
              <a:t> </a:t>
            </a:r>
            <a:r>
              <a:rPr lang="sr-Latn-CS" altLang="en-US" sz="2000" b="1" i="1" smtClean="0">
                <a:solidFill>
                  <a:srgbClr val="FF0000"/>
                </a:solidFill>
              </a:rPr>
              <a:t>š</a:t>
            </a:r>
            <a:r>
              <a:rPr lang="hsb-DE" altLang="en-US" sz="2000" b="1" i="1" smtClean="0">
                <a:solidFill>
                  <a:srgbClr val="FF0000"/>
                </a:solidFill>
              </a:rPr>
              <a:t>to se potom odra</a:t>
            </a:r>
            <a:r>
              <a:rPr lang="sr-Latn-CS" altLang="en-US" sz="2000" b="1" i="1" smtClean="0">
                <a:solidFill>
                  <a:srgbClr val="FF0000"/>
                </a:solidFill>
              </a:rPr>
              <a:t>ž</a:t>
            </a:r>
            <a:r>
              <a:rPr lang="hsb-DE" altLang="en-US" sz="2000" b="1" i="1" smtClean="0">
                <a:solidFill>
                  <a:srgbClr val="FF0000"/>
                </a:solidFill>
              </a:rPr>
              <a:t>ava i na </a:t>
            </a:r>
            <a:r>
              <a:rPr lang="sr-Latn-CS" altLang="en-US" sz="2000" b="1" i="1" smtClean="0">
                <a:solidFill>
                  <a:srgbClr val="FF0000"/>
                </a:solidFill>
              </a:rPr>
              <a:t>cifre</a:t>
            </a:r>
            <a:r>
              <a:rPr lang="hsb-DE" altLang="en-US" sz="2000" i="1" smtClean="0">
                <a:solidFill>
                  <a:srgbClr val="FF0000"/>
                </a:solidFill>
              </a:rPr>
              <a:t>.</a:t>
            </a:r>
            <a:endParaRPr lang="en-US" altLang="en-US" sz="4000" smtClean="0"/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Content Placeholder 2"/>
          <p:cNvSpPr>
            <a:spLocks noGrp="1"/>
          </p:cNvSpPr>
          <p:nvPr>
            <p:ph idx="4294967295"/>
          </p:nvPr>
        </p:nvSpPr>
        <p:spPr>
          <a:xfrm>
            <a:off x="357188" y="857250"/>
            <a:ext cx="8501062" cy="5429250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sr-Latn-CS" altLang="en-US" sz="3600" smtClean="0"/>
              <a:t>U</a:t>
            </a:r>
            <a:r>
              <a:rPr lang="hsb-DE" altLang="en-US" sz="3600" smtClean="0"/>
              <a:t> dana</a:t>
            </a:r>
            <a:r>
              <a:rPr lang="sr-Latn-CS" altLang="en-US" sz="3600" smtClean="0"/>
              <a:t>š</a:t>
            </a:r>
            <a:r>
              <a:rPr lang="hsb-DE" altLang="en-US" sz="3600" smtClean="0"/>
              <a:t>nje vreme, poslovne organizacije ne mogu </a:t>
            </a:r>
            <a:r>
              <a:rPr lang="sr-Latn-CS" altLang="en-US" sz="3600" smtClean="0"/>
              <a:t>se </a:t>
            </a:r>
            <a:r>
              <a:rPr lang="hsb-DE" altLang="en-US" sz="3600" smtClean="0"/>
              <a:t>zadovoljiti isklju</a:t>
            </a:r>
            <a:r>
              <a:rPr lang="sr-Latn-CS" altLang="en-US" sz="3600" smtClean="0"/>
              <a:t>č</a:t>
            </a:r>
            <a:r>
              <a:rPr lang="hsb-DE" altLang="en-US" sz="3600" smtClean="0"/>
              <a:t>ivo svojom proizvodnom funkcijom i moraju da doka</a:t>
            </a:r>
            <a:r>
              <a:rPr lang="sr-Latn-CS" altLang="en-US" sz="3600" smtClean="0"/>
              <a:t>ž</a:t>
            </a:r>
            <a:r>
              <a:rPr lang="hsb-DE" altLang="en-US" sz="3600" smtClean="0"/>
              <a:t>u da su sposobne i voljne da </a:t>
            </a:r>
            <a:r>
              <a:rPr lang="hsb-DE" altLang="en-US" sz="3600" b="1" smtClean="0"/>
              <a:t>prevazi</a:t>
            </a:r>
            <a:r>
              <a:rPr lang="sr-Latn-CS" altLang="en-US" sz="3600" b="1" smtClean="0"/>
              <a:t>đ</a:t>
            </a:r>
            <a:r>
              <a:rPr lang="hsb-DE" altLang="en-US" sz="3600" b="1" smtClean="0"/>
              <a:t>u svoje uske ekonomske interese</a:t>
            </a:r>
            <a:r>
              <a:rPr lang="sr-Latn-CS" altLang="en-US" sz="3600" b="1" smtClean="0"/>
              <a:t> </a:t>
            </a:r>
            <a:r>
              <a:rPr lang="sr-Latn-CS" altLang="en-US" sz="3600" smtClean="0"/>
              <a:t>(tzv. </a:t>
            </a:r>
            <a:r>
              <a:rPr lang="sr-Latn-CS" altLang="en-US" sz="3600" i="1" smtClean="0"/>
              <a:t>bottom-line</a:t>
            </a:r>
            <a:r>
              <a:rPr lang="sr-Latn-CS" altLang="en-US" sz="3600" smtClean="0"/>
              <a:t>)</a:t>
            </a:r>
            <a:r>
              <a:rPr lang="hsb-DE" altLang="en-US" sz="3600" smtClean="0"/>
              <a:t>. </a:t>
            </a:r>
            <a:endParaRPr lang="sr-Latn-CS" altLang="en-US" sz="3600" smtClean="0"/>
          </a:p>
          <a:p>
            <a:pPr eaLnBrk="1" hangingPunct="1">
              <a:spcBef>
                <a:spcPts val="1200"/>
              </a:spcBef>
              <a:buFont typeface="Wingdings 3" pitchFamily="18" charset="2"/>
              <a:buNone/>
            </a:pPr>
            <a:endParaRPr lang="sr-Latn-CS" altLang="en-US" sz="3600" b="1" smtClean="0">
              <a:solidFill>
                <a:srgbClr val="FF0000"/>
              </a:solidFill>
            </a:endParaRPr>
          </a:p>
          <a:p>
            <a:pPr eaLnBrk="1" hangingPunct="1">
              <a:spcBef>
                <a:spcPts val="1200"/>
              </a:spcBef>
              <a:buFont typeface="Wingdings 3" pitchFamily="18" charset="2"/>
              <a:buNone/>
            </a:pPr>
            <a:r>
              <a:rPr lang="sr-Latn-CS" altLang="en-US" sz="3600" b="1" smtClean="0">
                <a:solidFill>
                  <a:srgbClr val="FF0000"/>
                </a:solidFill>
              </a:rPr>
              <a:t>	</a:t>
            </a:r>
            <a:r>
              <a:rPr lang="hsb-DE" altLang="en-US" sz="2800" b="1" smtClean="0">
                <a:solidFill>
                  <a:srgbClr val="FF0000"/>
                </a:solidFill>
              </a:rPr>
              <a:t>To je </a:t>
            </a:r>
            <a:r>
              <a:rPr lang="sr-Latn-CS" altLang="en-US" sz="2800" b="1" smtClean="0">
                <a:solidFill>
                  <a:srgbClr val="FF0000"/>
                </a:solidFill>
              </a:rPr>
              <a:t>moralni </a:t>
            </a:r>
            <a:r>
              <a:rPr lang="hsb-DE" altLang="en-US" sz="2800" b="1" smtClean="0">
                <a:solidFill>
                  <a:srgbClr val="FF0000"/>
                </a:solidFill>
              </a:rPr>
              <a:t>nalog koji im dru</a:t>
            </a:r>
            <a:r>
              <a:rPr lang="sr-Latn-CS" altLang="en-US" sz="2800" b="1" smtClean="0">
                <a:solidFill>
                  <a:srgbClr val="FF0000"/>
                </a:solidFill>
              </a:rPr>
              <a:t>š</a:t>
            </a:r>
            <a:r>
              <a:rPr lang="hsb-DE" altLang="en-US" sz="2800" b="1" smtClean="0">
                <a:solidFill>
                  <a:srgbClr val="FF0000"/>
                </a:solidFill>
              </a:rPr>
              <a:t>tvo </a:t>
            </a:r>
            <a:r>
              <a:rPr lang="sr-Latn-CS" altLang="en-US" sz="2800" b="1" smtClean="0">
                <a:solidFill>
                  <a:srgbClr val="FF0000"/>
                </a:solidFill>
              </a:rPr>
              <a:t>u celini </a:t>
            </a:r>
            <a:r>
              <a:rPr lang="hsb-DE" altLang="en-US" sz="2800" b="1" smtClean="0">
                <a:solidFill>
                  <a:srgbClr val="FF0000"/>
                </a:solidFill>
              </a:rPr>
              <a:t>name</a:t>
            </a:r>
            <a:r>
              <a:rPr lang="sr-Latn-CS" altLang="en-US" sz="2800" b="1" smtClean="0">
                <a:solidFill>
                  <a:srgbClr val="FF0000"/>
                </a:solidFill>
              </a:rPr>
              <a:t>ć</a:t>
            </a:r>
            <a:r>
              <a:rPr lang="hsb-DE" altLang="en-US" sz="2800" b="1" smtClean="0">
                <a:solidFill>
                  <a:srgbClr val="FF0000"/>
                </a:solidFill>
              </a:rPr>
              <a:t>e</a:t>
            </a:r>
            <a:r>
              <a:rPr lang="sr-Latn-CS" altLang="en-US" sz="2800" b="1" smtClean="0">
                <a:solidFill>
                  <a:srgbClr val="FF0000"/>
                </a:solidFill>
              </a:rPr>
              <a:t>.</a:t>
            </a:r>
            <a:endParaRPr lang="en-US" altLang="en-US" sz="28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TextBox 1"/>
          <p:cNvSpPr txBox="1">
            <a:spLocks noChangeArrowheads="1"/>
          </p:cNvSpPr>
          <p:nvPr/>
        </p:nvSpPr>
        <p:spPr bwMode="auto">
          <a:xfrm>
            <a:off x="2857500" y="3000375"/>
            <a:ext cx="31861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3200">
                <a:latin typeface="Times New Roman" pitchFamily="18" charset="0"/>
              </a:rPr>
              <a:t>POTKAZIVANJE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TextBox 1"/>
          <p:cNvSpPr txBox="1">
            <a:spLocks noChangeArrowheads="1"/>
          </p:cNvSpPr>
          <p:nvPr/>
        </p:nvSpPr>
        <p:spPr bwMode="auto">
          <a:xfrm>
            <a:off x="642938" y="1454150"/>
            <a:ext cx="7929562" cy="784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2800">
                <a:latin typeface="Times New Roman" pitchFamily="18" charset="0"/>
              </a:rPr>
              <a:t>Vrste potkazivanja</a:t>
            </a:r>
          </a:p>
          <a:p>
            <a:pPr eaLnBrk="1" hangingPunct="1"/>
            <a:endParaRPr lang="en-US" altLang="en-US" sz="2800">
              <a:latin typeface="Times New Roman" pitchFamily="18" charset="0"/>
            </a:endParaRPr>
          </a:p>
          <a:p>
            <a:pPr eaLnBrk="1" hangingPunct="1"/>
            <a:r>
              <a:rPr lang="en-US" altLang="en-US" sz="2400">
                <a:latin typeface="Times New Roman" pitchFamily="18" charset="0"/>
              </a:rPr>
              <a:t>-</a:t>
            </a:r>
            <a:r>
              <a:rPr lang="en-US" altLang="en-US" sz="2400" b="1">
                <a:latin typeface="Times New Roman" pitchFamily="18" charset="0"/>
              </a:rPr>
              <a:t>Unutrašnje potkazivanje</a:t>
            </a:r>
          </a:p>
          <a:p>
            <a:pPr eaLnBrk="1" hangingPunct="1">
              <a:buFontTx/>
              <a:buChar char="-"/>
            </a:pPr>
            <a:r>
              <a:rPr lang="en-US" altLang="en-US" sz="2400" b="1">
                <a:latin typeface="Times New Roman" pitchFamily="18" charset="0"/>
              </a:rPr>
              <a:t>Lično potkazivanje</a:t>
            </a:r>
          </a:p>
          <a:p>
            <a:pPr eaLnBrk="1" hangingPunct="1">
              <a:buFontTx/>
              <a:buChar char="-"/>
            </a:pPr>
            <a:r>
              <a:rPr lang="en-US" altLang="en-US" sz="2400" b="1">
                <a:latin typeface="Times New Roman" pitchFamily="18" charset="0"/>
              </a:rPr>
              <a:t>Potkazivanje u sistemu vlade</a:t>
            </a:r>
          </a:p>
          <a:p>
            <a:pPr eaLnBrk="1" hangingPunct="1">
              <a:buFontTx/>
              <a:buChar char="-"/>
            </a:pPr>
            <a:r>
              <a:rPr lang="en-US" altLang="en-US" sz="2400" b="1">
                <a:latin typeface="Times New Roman" pitchFamily="18" charset="0"/>
              </a:rPr>
              <a:t>Spoljašnje potkazivanje </a:t>
            </a:r>
            <a:r>
              <a:rPr lang="en-US" altLang="en-US" sz="2400">
                <a:latin typeface="Times New Roman" pitchFamily="18" charset="0"/>
              </a:rPr>
              <a:t>(</a:t>
            </a:r>
            <a:r>
              <a:rPr lang="en-US" altLang="en-US" sz="2400" i="1">
                <a:latin typeface="Times New Roman" pitchFamily="18" charset="0"/>
              </a:rPr>
              <a:t>zaposleni u privatnim firmama, očekivanja da će neki proizvod postati bezbedan, iznošenje u javnost informacija, pretnja nanošenja ozbiljne štete korisnicima i društvu</a:t>
            </a:r>
            <a:r>
              <a:rPr lang="en-US" altLang="en-US" sz="2400">
                <a:latin typeface="Times New Roman" pitchFamily="18" charset="0"/>
              </a:rPr>
              <a:t>). Pitanje motiva?</a:t>
            </a:r>
          </a:p>
          <a:p>
            <a:pPr eaLnBrk="1" hangingPunct="1"/>
            <a:endParaRPr lang="en-US" altLang="en-US" sz="2800">
              <a:latin typeface="Times New Roman" pitchFamily="18" charset="0"/>
            </a:endParaRPr>
          </a:p>
          <a:p>
            <a:pPr eaLnBrk="1" hangingPunct="1"/>
            <a:endParaRPr lang="en-US" altLang="en-US" sz="2800">
              <a:latin typeface="Times New Roman" pitchFamily="18" charset="0"/>
            </a:endParaRPr>
          </a:p>
          <a:p>
            <a:pPr eaLnBrk="1" hangingPunct="1"/>
            <a:endParaRPr lang="en-US" altLang="en-US" sz="2800">
              <a:latin typeface="Times New Roman" pitchFamily="18" charset="0"/>
            </a:endParaRPr>
          </a:p>
          <a:p>
            <a:pPr eaLnBrk="1" hangingPunct="1"/>
            <a:endParaRPr lang="en-US" altLang="en-US" sz="2800">
              <a:latin typeface="Times New Roman" pitchFamily="18" charset="0"/>
            </a:endParaRPr>
          </a:p>
          <a:p>
            <a:pPr eaLnBrk="1" hangingPunct="1"/>
            <a:endParaRPr lang="en-US" altLang="en-US" sz="2800">
              <a:latin typeface="Times New Roman" pitchFamily="18" charset="0"/>
            </a:endParaRPr>
          </a:p>
          <a:p>
            <a:pPr eaLnBrk="1" hangingPunct="1"/>
            <a:endParaRPr lang="en-US" altLang="en-US" sz="2800">
              <a:latin typeface="Times New Roman" pitchFamily="18" charset="0"/>
            </a:endParaRPr>
          </a:p>
          <a:p>
            <a:pPr eaLnBrk="1" hangingPunct="1"/>
            <a:endParaRPr lang="en-US" altLang="en-US" sz="2800">
              <a:latin typeface="Times New Roman" pitchFamily="18" charset="0"/>
            </a:endParaRPr>
          </a:p>
          <a:p>
            <a:pPr eaLnBrk="1" hangingPunct="1"/>
            <a:endParaRPr lang="en-US" altLang="en-US" sz="2800">
              <a:latin typeface="Times New Roman" pitchFamily="18" charset="0"/>
            </a:endParaRPr>
          </a:p>
          <a:p>
            <a:pPr eaLnBrk="1" hangingPunct="1"/>
            <a:endParaRPr lang="en-US" altLang="en-US" sz="2800">
              <a:latin typeface="Times New Roman" pitchFamily="18" charset="0"/>
            </a:endParaRPr>
          </a:p>
          <a:p>
            <a:pPr eaLnBrk="1" hangingPunct="1"/>
            <a:endParaRPr lang="en-US" altLang="en-US" sz="28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TextBox 1"/>
          <p:cNvSpPr txBox="1">
            <a:spLocks noChangeArrowheads="1"/>
          </p:cNvSpPr>
          <p:nvPr/>
        </p:nvSpPr>
        <p:spPr bwMode="auto">
          <a:xfrm>
            <a:off x="357188" y="-214313"/>
            <a:ext cx="8429625" cy="1043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3600">
                <a:latin typeface="Times New Roman" pitchFamily="18" charset="0"/>
              </a:rPr>
              <a:t>Moralne dileme potkazivanja</a:t>
            </a:r>
          </a:p>
          <a:p>
            <a:pPr eaLnBrk="1" hangingPunct="1"/>
            <a:endParaRPr lang="en-US" altLang="en-US" sz="2400">
              <a:latin typeface="Times New Roman" pitchFamily="18" charset="0"/>
            </a:endParaRPr>
          </a:p>
          <a:p>
            <a:pPr eaLnBrk="1" hangingPunct="1">
              <a:buFontTx/>
              <a:buChar char="-"/>
            </a:pPr>
            <a:r>
              <a:rPr lang="en-US" altLang="en-US" sz="2400" b="1">
                <a:latin typeface="Times New Roman" pitchFamily="18" charset="0"/>
              </a:rPr>
              <a:t>Moralno zabranjeno </a:t>
            </a:r>
            <a:r>
              <a:rPr lang="en-US" altLang="en-US" sz="2400">
                <a:latin typeface="Times New Roman" pitchFamily="18" charset="0"/>
              </a:rPr>
              <a:t>(argumenti: lojalnost nasprem slobode govora). Piitanje mogućnosti da se uspešno dokaže stvar.</a:t>
            </a:r>
          </a:p>
          <a:p>
            <a:pPr eaLnBrk="1" hangingPunct="1"/>
            <a:endParaRPr lang="en-US" altLang="en-US" sz="2400">
              <a:latin typeface="Times New Roman" pitchFamily="18" charset="0"/>
            </a:endParaRPr>
          </a:p>
          <a:p>
            <a:pPr eaLnBrk="1" hangingPunct="1">
              <a:buFontTx/>
              <a:buChar char="-"/>
            </a:pPr>
            <a:r>
              <a:rPr lang="en-US" altLang="en-US" sz="2400" b="1">
                <a:latin typeface="Times New Roman" pitchFamily="18" charset="0"/>
              </a:rPr>
              <a:t>Moralno dopušteno</a:t>
            </a:r>
            <a:r>
              <a:rPr lang="en-US" altLang="en-US" sz="2400">
                <a:latin typeface="Times New Roman" pitchFamily="18" charset="0"/>
              </a:rPr>
              <a:t>: Ozbiljna šteta, prijavljivanje neposrednom rukovodiocu, prijavljivanje višim rukovodiocima u hijerarhijskoj lestvici). Prilika da se postupak ispravi.</a:t>
            </a:r>
          </a:p>
          <a:p>
            <a:pPr eaLnBrk="1" hangingPunct="1"/>
            <a:endParaRPr lang="en-US" altLang="en-US" sz="2400">
              <a:latin typeface="Times New Roman" pitchFamily="18" charset="0"/>
            </a:endParaRPr>
          </a:p>
          <a:p>
            <a:pPr eaLnBrk="1" hangingPunct="1">
              <a:buFontTx/>
              <a:buChar char="-"/>
            </a:pPr>
            <a:r>
              <a:rPr lang="en-US" altLang="en-US" sz="2400" b="1">
                <a:latin typeface="Times New Roman" pitchFamily="18" charset="0"/>
              </a:rPr>
              <a:t>Moralno obavezno</a:t>
            </a:r>
            <a:r>
              <a:rPr lang="en-US" altLang="en-US" sz="2400">
                <a:latin typeface="Times New Roman" pitchFamily="18" charset="0"/>
              </a:rPr>
              <a:t>: posedovanje dokumentaacije, verovanje da će se obelodanjivanjem promeniti praksa.</a:t>
            </a:r>
          </a:p>
          <a:p>
            <a:pPr eaLnBrk="1" hangingPunct="1">
              <a:buFontTx/>
              <a:buChar char="-"/>
            </a:pPr>
            <a:endParaRPr lang="en-US" altLang="en-US" sz="2400">
              <a:latin typeface="Times New Roman" pitchFamily="18" charset="0"/>
            </a:endParaRPr>
          </a:p>
          <a:p>
            <a:pPr eaLnBrk="1" hangingPunct="1"/>
            <a:r>
              <a:rPr lang="en-US" altLang="en-US" sz="2400" b="1">
                <a:latin typeface="Times New Roman" pitchFamily="18" charset="0"/>
              </a:rPr>
              <a:t>Moralno smo obavezni da sprečimo štetu za druge uz relativno malu cenu po sebe.</a:t>
            </a:r>
          </a:p>
          <a:p>
            <a:pPr eaLnBrk="1" hangingPunct="1"/>
            <a:endParaRPr lang="en-US" altLang="en-US" sz="2400" b="1">
              <a:latin typeface="Times New Roman" pitchFamily="18" charset="0"/>
            </a:endParaRPr>
          </a:p>
          <a:p>
            <a:pPr eaLnBrk="1" hangingPunct="1"/>
            <a:r>
              <a:rPr lang="en-US" altLang="en-US" sz="2400" b="1">
                <a:latin typeface="Times New Roman" pitchFamily="18" charset="0"/>
              </a:rPr>
              <a:t>Predupređivanje potrebe za potkazivanjem.</a:t>
            </a:r>
          </a:p>
          <a:p>
            <a:pPr eaLnBrk="1" hangingPunct="1"/>
            <a:r>
              <a:rPr lang="en-US" altLang="en-US" sz="2400" b="1">
                <a:latin typeface="Times New Roman" pitchFamily="18" charset="0"/>
              </a:rPr>
              <a:t> </a:t>
            </a:r>
          </a:p>
          <a:p>
            <a:pPr eaLnBrk="1" hangingPunct="1"/>
            <a:endParaRPr lang="en-US" altLang="en-US" sz="3600">
              <a:latin typeface="Times New Roman" pitchFamily="18" charset="0"/>
            </a:endParaRPr>
          </a:p>
          <a:p>
            <a:pPr eaLnBrk="1" hangingPunct="1"/>
            <a:endParaRPr lang="en-US" altLang="en-US" sz="3600">
              <a:latin typeface="Times New Roman" pitchFamily="18" charset="0"/>
            </a:endParaRPr>
          </a:p>
          <a:p>
            <a:pPr eaLnBrk="1" hangingPunct="1"/>
            <a:endParaRPr lang="en-US" altLang="en-US" sz="3600">
              <a:latin typeface="Times New Roman" pitchFamily="18" charset="0"/>
            </a:endParaRPr>
          </a:p>
          <a:p>
            <a:pPr eaLnBrk="1" hangingPunct="1"/>
            <a:endParaRPr lang="en-US" altLang="en-US" sz="3600">
              <a:latin typeface="Times New Roman" pitchFamily="18" charset="0"/>
            </a:endParaRPr>
          </a:p>
          <a:p>
            <a:pPr eaLnBrk="1" hangingPunct="1"/>
            <a:endParaRPr lang="en-US" altLang="en-US" sz="3600">
              <a:latin typeface="Times New Roman" pitchFamily="18" charset="0"/>
            </a:endParaRPr>
          </a:p>
          <a:p>
            <a:pPr eaLnBrk="1" hangingPunct="1"/>
            <a:endParaRPr lang="en-US" altLang="en-US" sz="3600">
              <a:latin typeface="Times New Roman" pitchFamily="18" charset="0"/>
            </a:endParaRPr>
          </a:p>
          <a:p>
            <a:pPr eaLnBrk="1" hangingPunct="1"/>
            <a:endParaRPr lang="en-US" altLang="en-US" sz="36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50825" y="1700213"/>
            <a:ext cx="8678863" cy="6480175"/>
          </a:xfrm>
        </p:spPr>
        <p:txBody>
          <a:bodyPr/>
          <a:lstStyle/>
          <a:p>
            <a:pPr eaLnBrk="1" hangingPunct="1"/>
            <a:r>
              <a:rPr lang="hsb-DE" altLang="en-US" sz="2400" smtClean="0">
                <a:cs typeface="Times New Roman" pitchFamily="18" charset="0"/>
              </a:rPr>
              <a:t>Biznis i ljudi u biznisu ne mare izri</a:t>
            </a:r>
            <a:r>
              <a:rPr lang="sr-Latn-CS" altLang="en-US" sz="2400" smtClean="0">
                <a:cs typeface="Times New Roman" pitchFamily="18" charset="0"/>
              </a:rPr>
              <a:t>č</a:t>
            </a:r>
            <a:r>
              <a:rPr lang="hsb-DE" altLang="en-US" sz="2400" smtClean="0">
                <a:cs typeface="Times New Roman" pitchFamily="18" charset="0"/>
              </a:rPr>
              <a:t>ito za etiku. Oni nisu neeti</a:t>
            </a:r>
            <a:r>
              <a:rPr lang="sr-Latn-CS" altLang="en-US" sz="2400" smtClean="0">
                <a:cs typeface="Times New Roman" pitchFamily="18" charset="0"/>
              </a:rPr>
              <a:t>č</a:t>
            </a:r>
            <a:r>
              <a:rPr lang="hsb-DE" altLang="en-US" sz="2400" smtClean="0">
                <a:cs typeface="Times New Roman" pitchFamily="18" charset="0"/>
              </a:rPr>
              <a:t>ni ili nemoralni </a:t>
            </a:r>
            <a:r>
              <a:rPr lang="sr-Latn-CS" altLang="en-US" sz="2400" smtClean="0">
                <a:cs typeface="Times New Roman" pitchFamily="18" charset="0"/>
              </a:rPr>
              <a:t>nego </a:t>
            </a:r>
            <a:r>
              <a:rPr lang="hsb-DE" altLang="en-US" sz="2400" smtClean="0">
                <a:cs typeface="Times New Roman" pitchFamily="18" charset="0"/>
              </a:rPr>
              <a:t>su </a:t>
            </a:r>
            <a:r>
              <a:rPr lang="hsb-DE" altLang="en-US" sz="2400" b="1" u="sng" smtClean="0">
                <a:solidFill>
                  <a:srgbClr val="00B050"/>
                </a:solidFill>
                <a:cs typeface="Times New Roman" pitchFamily="18" charset="0"/>
              </a:rPr>
              <a:t>amoralni</a:t>
            </a:r>
            <a:r>
              <a:rPr lang="hsb-DE" altLang="en-US" sz="2400" u="sng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hsb-DE" altLang="en-US" sz="2400" smtClean="0">
                <a:cs typeface="Times New Roman" pitchFamily="18" charset="0"/>
              </a:rPr>
              <a:t>u tom smislu 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to smatraju da su eti</a:t>
            </a:r>
            <a:r>
              <a:rPr lang="sr-Latn-CS" altLang="en-US" sz="2400" smtClean="0">
                <a:cs typeface="Times New Roman" pitchFamily="18" charset="0"/>
              </a:rPr>
              <a:t>č</a:t>
            </a:r>
            <a:r>
              <a:rPr lang="hsb-DE" altLang="en-US" sz="2400" smtClean="0">
                <a:cs typeface="Times New Roman" pitchFamily="18" charset="0"/>
              </a:rPr>
              <a:t>ki obziri u biznisu neprikladni;</a:t>
            </a:r>
          </a:p>
          <a:p>
            <a:pPr eaLnBrk="1" hangingPunct="1">
              <a:spcBef>
                <a:spcPts val="600"/>
              </a:spcBef>
            </a:pPr>
            <a:r>
              <a:rPr lang="hsb-DE" altLang="en-US" sz="2400" smtClean="0">
                <a:solidFill>
                  <a:srgbClr val="FF0000"/>
                </a:solidFill>
                <a:cs typeface="Times New Roman" pitchFamily="18" charset="0"/>
              </a:rPr>
              <a:t>Jezik etike nije jezik biznisa;</a:t>
            </a:r>
          </a:p>
          <a:p>
            <a:pPr eaLnBrk="1" hangingPunct="1">
              <a:spcBef>
                <a:spcPts val="600"/>
              </a:spcBef>
            </a:pPr>
            <a:r>
              <a:rPr lang="hsb-DE" altLang="en-US" sz="2400" b="1" smtClean="0">
                <a:solidFill>
                  <a:srgbClr val="0070C0"/>
                </a:solidFill>
                <a:cs typeface="Times New Roman" pitchFamily="18" charset="0"/>
              </a:rPr>
              <a:t>Kona</a:t>
            </a:r>
            <a:r>
              <a:rPr lang="sr-Latn-CS" altLang="en-US" sz="2400" b="1" smtClean="0">
                <a:solidFill>
                  <a:srgbClr val="0070C0"/>
                </a:solidFill>
                <a:cs typeface="Times New Roman" pitchFamily="18" charset="0"/>
              </a:rPr>
              <a:t>č</a:t>
            </a:r>
            <a:r>
              <a:rPr lang="hsb-DE" altLang="en-US" sz="2400" b="1" smtClean="0">
                <a:solidFill>
                  <a:srgbClr val="0070C0"/>
                </a:solidFill>
                <a:cs typeface="Times New Roman" pitchFamily="18" charset="0"/>
              </a:rPr>
              <a:t>ni rezultat </a:t>
            </a:r>
            <a:r>
              <a:rPr lang="hsb-DE" altLang="en-US" sz="2400" smtClean="0">
                <a:cs typeface="Times New Roman" pitchFamily="18" charset="0"/>
              </a:rPr>
              <a:t>je jedino 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to interesuje investitore i 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to neposredno uti</a:t>
            </a:r>
            <a:r>
              <a:rPr lang="sr-Latn-CS" altLang="en-US" sz="2400" smtClean="0">
                <a:cs typeface="Times New Roman" pitchFamily="18" charset="0"/>
              </a:rPr>
              <a:t>č</a:t>
            </a:r>
            <a:r>
              <a:rPr lang="hsb-DE" altLang="en-US" sz="2400" smtClean="0">
                <a:cs typeface="Times New Roman" pitchFamily="18" charset="0"/>
              </a:rPr>
              <a:t>e na radnike u kompaniji;</a:t>
            </a:r>
          </a:p>
          <a:p>
            <a:pPr eaLnBrk="1" hangingPunct="1">
              <a:spcBef>
                <a:spcPts val="600"/>
              </a:spcBef>
            </a:pPr>
            <a:r>
              <a:rPr lang="hsb-DE" altLang="en-US" sz="2400" b="1" smtClean="0">
                <a:solidFill>
                  <a:srgbClr val="FF0000"/>
                </a:solidFill>
                <a:cs typeface="Times New Roman" pitchFamily="18" charset="0"/>
              </a:rPr>
              <a:t>Kona</a:t>
            </a:r>
            <a:r>
              <a:rPr lang="sr-Latn-CS" altLang="en-US" sz="2400" b="1" smtClean="0">
                <a:solidFill>
                  <a:srgbClr val="FF0000"/>
                </a:solidFill>
                <a:cs typeface="Times New Roman" pitchFamily="18" charset="0"/>
              </a:rPr>
              <a:t>č</a:t>
            </a:r>
            <a:r>
              <a:rPr lang="hsb-DE" altLang="en-US" sz="2400" b="1" smtClean="0">
                <a:solidFill>
                  <a:srgbClr val="FF0000"/>
                </a:solidFill>
                <a:cs typeface="Times New Roman" pitchFamily="18" charset="0"/>
              </a:rPr>
              <a:t>ni proizvod </a:t>
            </a:r>
            <a:r>
              <a:rPr lang="hsb-DE" altLang="en-US" sz="2400" smtClean="0">
                <a:cs typeface="Times New Roman" pitchFamily="18" charset="0"/>
              </a:rPr>
              <a:t>je sve 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to zanima ve</a:t>
            </a:r>
            <a:r>
              <a:rPr lang="sr-Latn-CS" altLang="en-US" sz="2400" smtClean="0">
                <a:cs typeface="Times New Roman" pitchFamily="18" charset="0"/>
              </a:rPr>
              <a:t>ć</a:t>
            </a:r>
            <a:r>
              <a:rPr lang="hsb-DE" altLang="en-US" sz="2400" smtClean="0">
                <a:cs typeface="Times New Roman" pitchFamily="18" charset="0"/>
              </a:rPr>
              <a:t>inu potro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a</a:t>
            </a:r>
            <a:r>
              <a:rPr lang="sr-Latn-CS" altLang="en-US" sz="2400" smtClean="0">
                <a:cs typeface="Times New Roman" pitchFamily="18" charset="0"/>
              </a:rPr>
              <a:t>č</a:t>
            </a:r>
            <a:r>
              <a:rPr lang="hsb-DE" altLang="en-US" sz="2400" smtClean="0">
                <a:cs typeface="Times New Roman" pitchFamily="18" charset="0"/>
              </a:rPr>
              <a:t>a.</a:t>
            </a:r>
            <a:endParaRPr lang="fr-FR" altLang="en-US" sz="2400" smtClean="0">
              <a:cs typeface="Times New Roman" pitchFamily="18" charset="0"/>
            </a:endParaRPr>
          </a:p>
        </p:txBody>
      </p:sp>
      <p:sp>
        <p:nvSpPr>
          <p:cNvPr id="35842" name="Text Box 5"/>
          <p:cNvSpPr txBox="1">
            <a:spLocks noChangeArrowheads="1"/>
          </p:cNvSpPr>
          <p:nvPr/>
        </p:nvSpPr>
        <p:spPr bwMode="auto">
          <a:xfrm>
            <a:off x="1835150" y="620713"/>
            <a:ext cx="5137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sz="3600"/>
              <a:t>Mit o amoralnom bi</a:t>
            </a:r>
            <a:r>
              <a:rPr lang="sr-Latn-CS" altLang="en-US" sz="3600"/>
              <a:t>z</a:t>
            </a:r>
            <a:r>
              <a:rPr lang="en-US" altLang="en-US" sz="3600"/>
              <a:t>nisu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 idx="4294967295"/>
          </p:nvPr>
        </p:nvSpPr>
        <p:spPr bwMode="auto">
          <a:xfrm>
            <a:off x="765175" y="1204913"/>
            <a:ext cx="7772400" cy="2928937"/>
          </a:xfrm>
          <a:ln>
            <a:miter lim="800000"/>
            <a:headEnd/>
            <a:tailEnd/>
          </a:ln>
        </p:spPr>
        <p:txBody>
          <a:bodyPr wrap="square" lIns="0" tIns="0" rIns="18288" bIns="0" numCol="1" anchor="b" anchorCtr="0" compatLnSpc="1">
            <a:prstTxWarp prst="textNoShape">
              <a:avLst/>
            </a:prstTxWarp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sr-Latn-CS" sz="5600" kern="1200" dirty="0"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Temelj i svrha profesionalnih etičkih kodeksa</a:t>
            </a:r>
            <a:endParaRPr lang="en-US" sz="5600" kern="1200" dirty="0"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116013" y="188913"/>
            <a:ext cx="7088187" cy="862012"/>
          </a:xfrm>
          <a:solidFill>
            <a:schemeClr val="bg1"/>
          </a:solidFill>
        </p:spPr>
        <p:txBody>
          <a:bodyPr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x-none" b="0" smtClean="0">
                <a:solidFill>
                  <a:srgbClr val="7030A0"/>
                </a:solidFill>
              </a:rPr>
              <a:t>Posebne obaveze</a:t>
            </a:r>
            <a:r>
              <a:rPr lang="fr-FR" b="0" smtClean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156674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79388" y="1268413"/>
            <a:ext cx="8785225" cy="4537075"/>
          </a:xfrm>
          <a:solidFill>
            <a:schemeClr val="bg1"/>
          </a:solidFill>
        </p:spPr>
        <p:txBody>
          <a:bodyPr/>
          <a:lstStyle/>
          <a:p>
            <a:pPr marL="273050" indent="-273050" eaLnBrk="1" hangingPunct="1">
              <a:lnSpc>
                <a:spcPct val="90000"/>
              </a:lnSpc>
              <a:buFont typeface="Arial" charset="0"/>
              <a:buNone/>
            </a:pPr>
            <a:r>
              <a:rPr lang="sr-Latn-CS" altLang="en-US" sz="2400" smtClean="0"/>
              <a:t>O</a:t>
            </a:r>
            <a:r>
              <a:rPr lang="hsb-DE" altLang="en-US" sz="2400" smtClean="0"/>
              <a:t>baveze koje proisti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u iz</a:t>
            </a:r>
            <a:r>
              <a:rPr lang="sr-Latn-CS" altLang="en-US" sz="2400" smtClean="0"/>
              <a:t>:</a:t>
            </a:r>
          </a:p>
          <a:p>
            <a:pPr marL="273050" indent="-273050" eaLnBrk="1" hangingPunct="1">
              <a:lnSpc>
                <a:spcPct val="90000"/>
              </a:lnSpc>
              <a:buFont typeface="Arial" charset="0"/>
              <a:buChar char="•"/>
            </a:pPr>
            <a:r>
              <a:rPr lang="sr-Latn-CS" altLang="en-US" sz="2400" b="1" i="1" smtClean="0">
                <a:solidFill>
                  <a:srgbClr val="7030A0"/>
                </a:solidFill>
              </a:rPr>
              <a:t>N</a:t>
            </a:r>
            <a:r>
              <a:rPr lang="hsb-DE" altLang="en-US" sz="2400" b="1" i="1" smtClean="0">
                <a:solidFill>
                  <a:srgbClr val="7030A0"/>
                </a:solidFill>
              </a:rPr>
              <a:t>aro</a:t>
            </a:r>
            <a:r>
              <a:rPr lang="sr-Latn-CS" altLang="en-US" sz="2400" b="1" i="1" smtClean="0">
                <a:solidFill>
                  <a:srgbClr val="7030A0"/>
                </a:solidFill>
              </a:rPr>
              <a:t>č</a:t>
            </a:r>
            <a:r>
              <a:rPr lang="hsb-DE" altLang="en-US" sz="2400" b="1" i="1" smtClean="0">
                <a:solidFill>
                  <a:srgbClr val="7030A0"/>
                </a:solidFill>
              </a:rPr>
              <a:t>itih odnosa</a:t>
            </a:r>
            <a:r>
              <a:rPr lang="hsb-DE" altLang="en-US" sz="2400" i="1" smtClean="0">
                <a:solidFill>
                  <a:srgbClr val="7030A0"/>
                </a:solidFill>
              </a:rPr>
              <a:t>: </a:t>
            </a:r>
            <a:r>
              <a:rPr lang="hsb-DE" altLang="en-US" sz="2400" smtClean="0"/>
              <a:t>na primer,porodi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ne </a:t>
            </a:r>
          </a:p>
          <a:p>
            <a:pPr marL="273050" indent="-273050" eaLnBrk="1" hangingPunct="1">
              <a:lnSpc>
                <a:spcPct val="9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sr-Latn-CS" altLang="en-US" sz="2400" b="1" i="1" smtClean="0">
                <a:solidFill>
                  <a:srgbClr val="7030A0"/>
                </a:solidFill>
              </a:rPr>
              <a:t>P</a:t>
            </a:r>
            <a:r>
              <a:rPr lang="hsb-DE" altLang="en-US" sz="2400" b="1" i="1" smtClean="0">
                <a:solidFill>
                  <a:srgbClr val="7030A0"/>
                </a:solidFill>
              </a:rPr>
              <a:t>osebnosti radnji</a:t>
            </a:r>
            <a:r>
              <a:rPr lang="hsb-DE" altLang="en-US" sz="2400" i="1" smtClean="0">
                <a:solidFill>
                  <a:srgbClr val="7030A0"/>
                </a:solidFill>
              </a:rPr>
              <a:t> </a:t>
            </a:r>
            <a:r>
              <a:rPr lang="hsb-DE" altLang="en-US" sz="2400" smtClean="0"/>
              <a:t>koje obavljamo: na primer, du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ni smo da odr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imo dato obe</a:t>
            </a:r>
            <a:r>
              <a:rPr lang="sr-Latn-CS" altLang="en-US" sz="2400" smtClean="0"/>
              <a:t>ć</a:t>
            </a:r>
            <a:r>
              <a:rPr lang="hsb-DE" altLang="en-US" sz="2400" smtClean="0"/>
              <a:t>anje. </a:t>
            </a:r>
          </a:p>
          <a:p>
            <a:pPr marL="273050" indent="-273050" eaLnBrk="1" hangingPunct="1">
              <a:lnSpc>
                <a:spcPct val="9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sr-Latn-CS" altLang="en-US" sz="2400" b="1" i="1" smtClean="0">
                <a:solidFill>
                  <a:srgbClr val="7030A0"/>
                </a:solidFill>
              </a:rPr>
              <a:t>P</a:t>
            </a:r>
            <a:r>
              <a:rPr lang="hsb-DE" altLang="en-US" sz="2400" b="1" i="1" smtClean="0">
                <a:solidFill>
                  <a:srgbClr val="7030A0"/>
                </a:solidFill>
              </a:rPr>
              <a:t>osebnih uloga</a:t>
            </a:r>
            <a:r>
              <a:rPr lang="hsb-DE" altLang="en-US" sz="2400" i="1" smtClean="0">
                <a:solidFill>
                  <a:srgbClr val="7030A0"/>
                </a:solidFill>
              </a:rPr>
              <a:t> </a:t>
            </a:r>
            <a:r>
              <a:rPr lang="hsb-DE" altLang="en-US" sz="2400" smtClean="0"/>
              <a:t>koje igramo: naro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ito zna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ajne u biznisu. </a:t>
            </a:r>
            <a:endParaRPr lang="sr-Latn-CS" altLang="en-US" sz="2400" smtClean="0"/>
          </a:p>
          <a:p>
            <a:pPr marL="273050" indent="-273050" eaLnBrk="1" hangingPunct="1">
              <a:lnSpc>
                <a:spcPct val="9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hsb-DE" altLang="en-US" sz="2400" smtClean="0"/>
              <a:t>Svaki polo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aj povla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i svoje posebne du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nosti i obaveze. </a:t>
            </a:r>
            <a:endParaRPr lang="sr-Latn-CS" altLang="en-US" sz="2400" smtClean="0"/>
          </a:p>
          <a:p>
            <a:pPr marL="273050" indent="-273050" eaLnBrk="1" hangingPunct="1">
              <a:lnSpc>
                <a:spcPct val="9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hsb-DE" altLang="en-US" sz="2400" smtClean="0"/>
              <a:t>Razne profesije donose specijalne obaveze koje pripadnici te profesije prihvataju, kolektivno i individualno. </a:t>
            </a:r>
            <a:endParaRPr lang="sr-Latn-CS" altLang="en-US" sz="2400" smtClean="0"/>
          </a:p>
          <a:p>
            <a:pPr marL="273050" indent="-273050" eaLnBrk="1" hangingPunct="1">
              <a:lnSpc>
                <a:spcPct val="9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hsb-DE" altLang="en-US" sz="2400" b="1" smtClean="0">
                <a:solidFill>
                  <a:srgbClr val="FF0000"/>
                </a:solidFill>
              </a:rPr>
              <a:t>O</a:t>
            </a:r>
            <a:r>
              <a:rPr lang="sr-Latn-CS" altLang="en-US" sz="2400" b="1" smtClean="0">
                <a:solidFill>
                  <a:srgbClr val="FF0000"/>
                </a:solidFill>
              </a:rPr>
              <a:t>č</a:t>
            </a:r>
            <a:r>
              <a:rPr lang="hsb-DE" altLang="en-US" sz="2400" b="1" smtClean="0">
                <a:solidFill>
                  <a:srgbClr val="FF0000"/>
                </a:solidFill>
              </a:rPr>
              <a:t>ekuje se da </a:t>
            </a:r>
            <a:r>
              <a:rPr lang="sr-Latn-CS" altLang="en-US" sz="2400" b="1" smtClean="0">
                <a:solidFill>
                  <a:srgbClr val="FF0000"/>
                </a:solidFill>
              </a:rPr>
              <a:t>pojedinac </a:t>
            </a:r>
            <a:r>
              <a:rPr lang="hsb-DE" altLang="en-US" sz="2400" b="1" smtClean="0">
                <a:solidFill>
                  <a:srgbClr val="FF0000"/>
                </a:solidFill>
              </a:rPr>
              <a:t>sopstvene </a:t>
            </a:r>
            <a:r>
              <a:rPr lang="sr-Latn-CS" altLang="en-US" sz="2400" b="1" smtClean="0">
                <a:solidFill>
                  <a:srgbClr val="FF0000"/>
                </a:solidFill>
              </a:rPr>
              <a:t>ž</a:t>
            </a:r>
            <a:r>
              <a:rPr lang="hsb-DE" altLang="en-US" sz="2400" b="1" smtClean="0">
                <a:solidFill>
                  <a:srgbClr val="FF0000"/>
                </a:solidFill>
              </a:rPr>
              <a:t>udnje i </a:t>
            </a:r>
            <a:r>
              <a:rPr lang="sr-Latn-CS" altLang="en-US" sz="2400" b="1" smtClean="0">
                <a:solidFill>
                  <a:srgbClr val="FF0000"/>
                </a:solidFill>
              </a:rPr>
              <a:t>ž</a:t>
            </a:r>
            <a:r>
              <a:rPr lang="hsb-DE" altLang="en-US" sz="2400" b="1" smtClean="0">
                <a:solidFill>
                  <a:srgbClr val="FF0000"/>
                </a:solidFill>
              </a:rPr>
              <a:t>elje podredi zahtevima uloge koju igra.</a:t>
            </a:r>
            <a:r>
              <a:rPr lang="hsb-DE" altLang="en-US" sz="2400" smtClean="0">
                <a:solidFill>
                  <a:srgbClr val="FF0000"/>
                </a:solidFill>
              </a:rPr>
              <a:t> </a:t>
            </a:r>
            <a:endParaRPr lang="fr-FR" altLang="en-US" sz="2400" smtClean="0">
              <a:solidFill>
                <a:srgbClr val="FF0000"/>
              </a:solidFill>
            </a:endParaRPr>
          </a:p>
          <a:p>
            <a:pPr marL="273050" indent="-273050" eaLnBrk="1" hangingPunct="1">
              <a:lnSpc>
                <a:spcPct val="90000"/>
              </a:lnSpc>
              <a:spcBef>
                <a:spcPct val="50000"/>
              </a:spcBef>
              <a:buFont typeface="Arial" charset="0"/>
              <a:buChar char="•"/>
            </a:pPr>
            <a:endParaRPr lang="fr-FR" altLang="en-US" sz="24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79388" y="404813"/>
            <a:ext cx="8750300" cy="5810250"/>
          </a:xfrm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sr-Latn-CS" altLang="en-US" sz="3300" smtClean="0">
                <a:cs typeface="Times New Roman" pitchFamily="18" charset="0"/>
              </a:rPr>
              <a:t>Odgovornost uloge i opšta moralna odgovornost</a:t>
            </a:r>
          </a:p>
          <a:p>
            <a:pPr marL="273050" indent="-273050" algn="ctr" eaLnBrk="1" hangingPunct="1">
              <a:buFont typeface="Wingdings 3" pitchFamily="18" charset="2"/>
              <a:buNone/>
            </a:pPr>
            <a:endParaRPr lang="sr-Latn-CS" altLang="en-US" sz="3300" smtClean="0">
              <a:cs typeface="Times New Roman" pitchFamily="18" charset="0"/>
            </a:endParaRPr>
          </a:p>
          <a:p>
            <a:pPr marL="273050" indent="-273050" algn="ctr" eaLnBrk="1" hangingPunct="1">
              <a:buFont typeface="Wingdings 3" pitchFamily="18" charset="2"/>
              <a:buNone/>
            </a:pPr>
            <a:endParaRPr lang="sr-Latn-CS" altLang="en-US" sz="3300" smtClean="0">
              <a:cs typeface="Times New Roman" pitchFamily="18" charset="0"/>
            </a:endParaRPr>
          </a:p>
          <a:p>
            <a:pPr marL="273050" indent="-273050" eaLnBrk="1" hangingPunct="1"/>
            <a:r>
              <a:rPr lang="sr-Latn-CS" altLang="en-US" sz="2400" smtClean="0">
                <a:cs typeface="Times New Roman" pitchFamily="18" charset="0"/>
              </a:rPr>
              <a:t>O</a:t>
            </a:r>
            <a:r>
              <a:rPr lang="hsb-DE" altLang="en-US" sz="2400" smtClean="0">
                <a:cs typeface="Times New Roman" pitchFamily="18" charset="0"/>
              </a:rPr>
              <a:t>dgovornost uloge je uvek pot</a:t>
            </a:r>
            <a:r>
              <a:rPr lang="sr-Latn-CS" altLang="en-US" sz="2400" smtClean="0">
                <a:cs typeface="Times New Roman" pitchFamily="18" charset="0"/>
              </a:rPr>
              <a:t>č</a:t>
            </a:r>
            <a:r>
              <a:rPr lang="hsb-DE" altLang="en-US" sz="2400" smtClean="0">
                <a:cs typeface="Times New Roman" pitchFamily="18" charset="0"/>
              </a:rPr>
              <a:t>injena op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toj moralnoj odgovornosti</a:t>
            </a:r>
            <a:r>
              <a:rPr lang="hsb-DE" altLang="en-US" sz="2400" b="1" smtClean="0">
                <a:cs typeface="Times New Roman" pitchFamily="18" charset="0"/>
              </a:rPr>
              <a:t>. </a:t>
            </a:r>
          </a:p>
          <a:p>
            <a:pPr marL="273050" indent="-273050" eaLnBrk="1" hangingPunct="1">
              <a:spcBef>
                <a:spcPct val="60000"/>
              </a:spcBef>
            </a:pPr>
            <a:r>
              <a:rPr lang="hsb-DE" altLang="en-US" sz="2400" smtClean="0">
                <a:cs typeface="Times New Roman" pitchFamily="18" charset="0"/>
              </a:rPr>
              <a:t>Nikad ne mo</a:t>
            </a:r>
            <a:r>
              <a:rPr lang="sr-Latn-CS" altLang="en-US" sz="2400" smtClean="0">
                <a:cs typeface="Times New Roman" pitchFamily="18" charset="0"/>
              </a:rPr>
              <a:t>ž</a:t>
            </a:r>
            <a:r>
              <a:rPr lang="hsb-DE" altLang="en-US" sz="2400" smtClean="0">
                <a:cs typeface="Times New Roman" pitchFamily="18" charset="0"/>
              </a:rPr>
              <a:t>emo postupati pravi</a:t>
            </a:r>
            <a:r>
              <a:rPr lang="sr-Latn-CS" altLang="en-US" sz="2400" smtClean="0">
                <a:cs typeface="Times New Roman" pitchFamily="18" charset="0"/>
              </a:rPr>
              <a:t>č</a:t>
            </a:r>
            <a:r>
              <a:rPr lang="hsb-DE" altLang="en-US" sz="2400" smtClean="0">
                <a:cs typeface="Times New Roman" pitchFamily="18" charset="0"/>
              </a:rPr>
              <a:t>no u ulozi koja je nemoralna</a:t>
            </a:r>
            <a:r>
              <a:rPr lang="hsb-DE" altLang="en-US" sz="2400" b="1" smtClean="0">
                <a:cs typeface="Times New Roman" pitchFamily="18" charset="0"/>
              </a:rPr>
              <a:t>.</a:t>
            </a:r>
            <a:endParaRPr lang="hsb-DE" altLang="en-US" sz="2400" smtClean="0">
              <a:cs typeface="Times New Roman" pitchFamily="18" charset="0"/>
            </a:endParaRPr>
          </a:p>
          <a:p>
            <a:pPr marL="273050" indent="-273050" algn="ctr" eaLnBrk="1" hangingPunct="1">
              <a:spcBef>
                <a:spcPct val="60000"/>
              </a:spcBef>
              <a:buFont typeface="Wingdings" pitchFamily="2" charset="2"/>
              <a:buNone/>
            </a:pPr>
            <a:r>
              <a:rPr lang="hsb-DE" altLang="en-US" sz="2400" smtClean="0">
                <a:cs typeface="Times New Roman" pitchFamily="18" charset="0"/>
              </a:rPr>
              <a:t>	</a:t>
            </a:r>
            <a:r>
              <a:rPr lang="hsb-DE" altLang="en-US" sz="2400" b="1" smtClean="0">
                <a:solidFill>
                  <a:srgbClr val="FF0000"/>
                </a:solidFill>
                <a:cs typeface="Times New Roman" pitchFamily="18" charset="0"/>
              </a:rPr>
              <a:t>Posebne obaveze ne zamenjuju op</a:t>
            </a:r>
            <a:r>
              <a:rPr lang="sr-Latn-CS" altLang="en-US" sz="2400" b="1" smtClean="0">
                <a:solidFill>
                  <a:srgbClr val="FF0000"/>
                </a:solidFill>
                <a:cs typeface="Times New Roman" pitchFamily="18" charset="0"/>
              </a:rPr>
              <a:t>š</a:t>
            </a:r>
            <a:r>
              <a:rPr lang="hsb-DE" altLang="en-US" sz="2400" b="1" smtClean="0">
                <a:solidFill>
                  <a:srgbClr val="FF0000"/>
                </a:solidFill>
                <a:cs typeface="Times New Roman" pitchFamily="18" charset="0"/>
              </a:rPr>
              <a:t>te moralne obaveze koje imaju svi ljudi, ve</a:t>
            </a:r>
            <a:r>
              <a:rPr lang="sr-Latn-CS" altLang="en-US" sz="2400" b="1" smtClean="0">
                <a:solidFill>
                  <a:srgbClr val="FF0000"/>
                </a:solidFill>
                <a:cs typeface="Times New Roman" pitchFamily="18" charset="0"/>
              </a:rPr>
              <a:t>ć</a:t>
            </a:r>
            <a:r>
              <a:rPr lang="hsb-DE" altLang="en-US" sz="2400" b="1" smtClean="0">
                <a:solidFill>
                  <a:srgbClr val="FF0000"/>
                </a:solidFill>
                <a:cs typeface="Times New Roman" pitchFamily="18" charset="0"/>
              </a:rPr>
              <a:t> predstavljaju dodatne moralne obaveze</a:t>
            </a:r>
            <a:r>
              <a:rPr lang="hsb-DE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.</a:t>
            </a:r>
          </a:p>
          <a:p>
            <a:pPr marL="273050" indent="-273050" algn="ctr" eaLnBrk="1" hangingPunct="1">
              <a:buFont typeface="Wingdings" pitchFamily="2" charset="2"/>
              <a:buNone/>
            </a:pPr>
            <a:endParaRPr lang="fr-FR" altLang="en-US" i="1" smtClean="0"/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Title 1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x-none" b="0" dirty="0" smtClean="0">
                <a:solidFill>
                  <a:srgbClr val="7030A0"/>
                </a:solidFill>
              </a:rPr>
              <a:t>Profesionalna etika</a:t>
            </a:r>
            <a:endParaRPr lang="en-US" dirty="0" smtClean="0"/>
          </a:p>
        </p:txBody>
      </p:sp>
      <p:sp>
        <p:nvSpPr>
          <p:cNvPr id="158722" name="Content Placeholder 2"/>
          <p:cNvSpPr>
            <a:spLocks noGrp="1"/>
          </p:cNvSpPr>
          <p:nvPr>
            <p:ph idx="4294967295"/>
          </p:nvPr>
        </p:nvSpPr>
        <p:spPr>
          <a:xfrm>
            <a:off x="395288" y="1700213"/>
            <a:ext cx="8229600" cy="3887787"/>
          </a:xfrm>
        </p:spPr>
        <p:txBody>
          <a:bodyPr/>
          <a:lstStyle/>
          <a:p>
            <a:pPr marL="273050" indent="-273050" eaLnBrk="1" hangingPunct="1"/>
            <a:r>
              <a:rPr lang="sr-Latn-CS" altLang="en-US" sz="2400" smtClean="0">
                <a:cs typeface="Times New Roman" pitchFamily="18" charset="0"/>
              </a:rPr>
              <a:t>P</a:t>
            </a:r>
            <a:r>
              <a:rPr lang="hsb-DE" altLang="en-US" sz="2400" smtClean="0">
                <a:cs typeface="Times New Roman" pitchFamily="18" charset="0"/>
              </a:rPr>
              <a:t>rofesionalna udru</a:t>
            </a:r>
            <a:r>
              <a:rPr lang="sr-Latn-CS" altLang="en-US" sz="2400" smtClean="0">
                <a:cs typeface="Times New Roman" pitchFamily="18" charset="0"/>
              </a:rPr>
              <a:t>ž</a:t>
            </a:r>
            <a:r>
              <a:rPr lang="hsb-DE" altLang="en-US" sz="2400" smtClean="0">
                <a:cs typeface="Times New Roman" pitchFamily="18" charset="0"/>
              </a:rPr>
              <a:t>enja i dru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tva pribegavaju </a:t>
            </a:r>
            <a:r>
              <a:rPr lang="hsb-DE" altLang="en-US" sz="2400" b="1" i="1" smtClean="0">
                <a:cs typeface="Times New Roman" pitchFamily="18" charset="0"/>
              </a:rPr>
              <a:t>unutra</a:t>
            </a:r>
            <a:r>
              <a:rPr lang="sr-Latn-CS" altLang="en-US" sz="2400" b="1" i="1" smtClean="0">
                <a:cs typeface="Times New Roman" pitchFamily="18" charset="0"/>
              </a:rPr>
              <a:t>š</a:t>
            </a:r>
            <a:r>
              <a:rPr lang="hsb-DE" altLang="en-US" sz="2400" b="1" i="1" smtClean="0">
                <a:cs typeface="Times New Roman" pitchFamily="18" charset="0"/>
              </a:rPr>
              <a:t>njoj kontroli </a:t>
            </a:r>
            <a:r>
              <a:rPr lang="hsb-DE" altLang="en-US" sz="2400" smtClean="0">
                <a:cs typeface="Times New Roman" pitchFamily="18" charset="0"/>
              </a:rPr>
              <a:t>kako bi spre</a:t>
            </a:r>
            <a:r>
              <a:rPr lang="sr-Latn-CS" altLang="en-US" sz="2400" smtClean="0">
                <a:cs typeface="Times New Roman" pitchFamily="18" charset="0"/>
              </a:rPr>
              <a:t>č</a:t>
            </a:r>
            <a:r>
              <a:rPr lang="hsb-DE" altLang="en-US" sz="2400" smtClean="0">
                <a:cs typeface="Times New Roman" pitchFamily="18" charset="0"/>
              </a:rPr>
              <a:t>ili zloupotrebe, nametnuli kolektivn</a:t>
            </a:r>
            <a:r>
              <a:rPr lang="sr-Latn-CS" altLang="en-US" sz="2400" smtClean="0">
                <a:cs typeface="Times New Roman" pitchFamily="18" charset="0"/>
              </a:rPr>
              <a:t>e</a:t>
            </a:r>
            <a:r>
              <a:rPr lang="hsb-DE" altLang="en-US" sz="2400" smtClean="0">
                <a:cs typeface="Times New Roman" pitchFamily="18" charset="0"/>
              </a:rPr>
              <a:t> </a:t>
            </a:r>
            <a:r>
              <a:rPr lang="sr-Latn-CS" altLang="en-US" sz="2400" smtClean="0">
                <a:cs typeface="Times New Roman" pitchFamily="18" charset="0"/>
              </a:rPr>
              <a:t>stručne i moralne standarde</a:t>
            </a:r>
            <a:r>
              <a:rPr lang="hsb-DE" altLang="en-US" sz="2400" smtClean="0">
                <a:cs typeface="Times New Roman" pitchFamily="18" charset="0"/>
              </a:rPr>
              <a:t> i </a:t>
            </a:r>
            <a:r>
              <a:rPr lang="sr-Latn-CS" altLang="en-US" sz="2400" smtClean="0">
                <a:cs typeface="Times New Roman" pitchFamily="18" charset="0"/>
              </a:rPr>
              <a:t>osigurali </a:t>
            </a:r>
            <a:r>
              <a:rPr lang="hsb-DE" altLang="en-US" sz="2400" smtClean="0">
                <a:cs typeface="Times New Roman" pitchFamily="18" charset="0"/>
              </a:rPr>
              <a:t>da </a:t>
            </a:r>
            <a:r>
              <a:rPr lang="sr-Latn-CS" altLang="en-US" sz="2400" smtClean="0">
                <a:cs typeface="Times New Roman" pitchFamily="18" charset="0"/>
              </a:rPr>
              <a:t>ć</a:t>
            </a:r>
            <a:r>
              <a:rPr lang="hsb-DE" altLang="en-US" sz="2400" smtClean="0">
                <a:cs typeface="Times New Roman" pitchFamily="18" charset="0"/>
              </a:rPr>
              <a:t>e njihovi profesionalci pokazivati ispravno pona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anje</a:t>
            </a:r>
            <a:r>
              <a:rPr lang="sr-Latn-CS" altLang="en-US" sz="2400" smtClean="0">
                <a:cs typeface="Times New Roman" pitchFamily="18" charset="0"/>
              </a:rPr>
              <a:t>.</a:t>
            </a:r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2400" smtClean="0">
              <a:cs typeface="Times New Roman" pitchFamily="18" charset="0"/>
            </a:endParaRPr>
          </a:p>
          <a:p>
            <a:pPr marL="273050" indent="-273050" eaLnBrk="1" hangingPunct="1"/>
            <a:r>
              <a:rPr lang="sr-Latn-CS" altLang="en-US" sz="2400" smtClean="0">
                <a:cs typeface="Times New Roman" pitchFamily="18" charset="0"/>
              </a:rPr>
              <a:t>P</a:t>
            </a:r>
            <a:r>
              <a:rPr lang="hsb-DE" altLang="en-US" sz="2400" smtClean="0">
                <a:cs typeface="Times New Roman" pitchFamily="18" charset="0"/>
              </a:rPr>
              <a:t>rimarni je cilj za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tita korisnika usluga</a:t>
            </a:r>
            <a:r>
              <a:rPr lang="sr-Latn-CS" altLang="en-US" sz="2400" smtClean="0">
                <a:cs typeface="Times New Roman" pitchFamily="18" charset="0"/>
              </a:rPr>
              <a:t> i javnosti</a:t>
            </a:r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2400" smtClean="0">
              <a:cs typeface="Times New Roman" pitchFamily="18" charset="0"/>
            </a:endParaRPr>
          </a:p>
          <a:p>
            <a:pPr marL="273050" indent="-273050" eaLnBrk="1" hangingPunct="1"/>
            <a:r>
              <a:rPr lang="hsb-DE" altLang="en-US" sz="2400" smtClean="0">
                <a:cs typeface="Times New Roman" pitchFamily="18" charset="0"/>
              </a:rPr>
              <a:t>Istovremeno, unutra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njom kontrolom koja postoji u profesijama</a:t>
            </a:r>
            <a:r>
              <a:rPr lang="sr-Latn-CS" altLang="en-US" sz="2400" smtClean="0">
                <a:cs typeface="Times New Roman" pitchFamily="18" charset="0"/>
              </a:rPr>
              <a:t>,</a:t>
            </a:r>
            <a:r>
              <a:rPr lang="hsb-DE" altLang="en-US" sz="2400" smtClean="0">
                <a:cs typeface="Times New Roman" pitchFamily="18" charset="0"/>
              </a:rPr>
              <a:t> 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titi se </a:t>
            </a:r>
            <a:r>
              <a:rPr lang="hsb-DE" altLang="en-US" sz="2400" b="1" i="1" smtClean="0">
                <a:solidFill>
                  <a:srgbClr val="7030A0"/>
                </a:solidFill>
                <a:cs typeface="Times New Roman" pitchFamily="18" charset="0"/>
              </a:rPr>
              <a:t>profesionalno pravo </a:t>
            </a:r>
            <a:r>
              <a:rPr lang="hsb-DE" altLang="en-US" sz="2400" smtClean="0">
                <a:cs typeface="Times New Roman" pitchFamily="18" charset="0"/>
              </a:rPr>
              <a:t>i zadr</a:t>
            </a:r>
            <a:r>
              <a:rPr lang="sr-Latn-CS" altLang="en-US" sz="2400" smtClean="0">
                <a:cs typeface="Times New Roman" pitchFamily="18" charset="0"/>
              </a:rPr>
              <a:t>ž</a:t>
            </a:r>
            <a:r>
              <a:rPr lang="hsb-DE" altLang="en-US" sz="2400" smtClean="0">
                <a:cs typeface="Times New Roman" pitchFamily="18" charset="0"/>
              </a:rPr>
              <a:t>ava </a:t>
            </a:r>
            <a:r>
              <a:rPr lang="hsb-DE" altLang="en-US" sz="2400" b="1" i="1" smtClean="0">
                <a:solidFill>
                  <a:srgbClr val="7030A0"/>
                </a:solidFill>
                <a:cs typeface="Times New Roman" pitchFamily="18" charset="0"/>
              </a:rPr>
              <a:t>poverenje i podr</a:t>
            </a:r>
            <a:r>
              <a:rPr lang="sr-Latn-CS" altLang="en-US" sz="2400" b="1" i="1" smtClean="0">
                <a:solidFill>
                  <a:srgbClr val="7030A0"/>
                </a:solidFill>
                <a:cs typeface="Times New Roman" pitchFamily="18" charset="0"/>
              </a:rPr>
              <a:t>š</a:t>
            </a:r>
            <a:r>
              <a:rPr lang="hsb-DE" altLang="en-US" sz="2400" b="1" i="1" smtClean="0">
                <a:solidFill>
                  <a:srgbClr val="7030A0"/>
                </a:solidFill>
                <a:cs typeface="Times New Roman" pitchFamily="18" charset="0"/>
              </a:rPr>
              <a:t>ka</a:t>
            </a:r>
            <a:r>
              <a:rPr lang="hsb-DE" altLang="en-US" sz="2400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hsb-DE" altLang="en-US" sz="2400" smtClean="0">
                <a:cs typeface="Times New Roman" pitchFamily="18" charset="0"/>
              </a:rPr>
              <a:t>koju javnost pru</a:t>
            </a:r>
            <a:r>
              <a:rPr lang="sr-Latn-CS" altLang="en-US" sz="2400" smtClean="0">
                <a:cs typeface="Times New Roman" pitchFamily="18" charset="0"/>
              </a:rPr>
              <a:t>ž</a:t>
            </a:r>
            <a:r>
              <a:rPr lang="hsb-DE" altLang="en-US" sz="2400" smtClean="0">
                <a:cs typeface="Times New Roman" pitchFamily="18" charset="0"/>
              </a:rPr>
              <a:t>a </a:t>
            </a:r>
            <a:r>
              <a:rPr lang="hsb-DE" altLang="en-US" sz="2400" b="1" i="1" smtClean="0">
                <a:solidFill>
                  <a:srgbClr val="7030A0"/>
                </a:solidFill>
                <a:cs typeface="Times New Roman" pitchFamily="18" charset="0"/>
              </a:rPr>
              <a:t>profesionalnim privilegijama</a:t>
            </a:r>
            <a:r>
              <a:rPr lang="hsb-DE" altLang="en-US" sz="2400" smtClean="0">
                <a:cs typeface="Times New Roman" pitchFamily="18" charset="0"/>
              </a:rPr>
              <a:t>. </a:t>
            </a:r>
            <a:endParaRPr lang="fr-FR" altLang="en-US" sz="2400" smtClean="0">
              <a:cs typeface="Times New Roman" pitchFamily="18" charset="0"/>
            </a:endParaRPr>
          </a:p>
          <a:p>
            <a:pPr marL="273050" indent="-273050" eaLnBrk="1" hangingPunct="1"/>
            <a:endParaRPr lang="en-US" altLang="en-US" sz="2400" smtClean="0"/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79388" y="476250"/>
            <a:ext cx="8534400" cy="5667375"/>
          </a:xfrm>
        </p:spPr>
        <p:txBody>
          <a:bodyPr/>
          <a:lstStyle/>
          <a:p>
            <a:pPr marL="273050" indent="-273050" algn="ctr" eaLnBrk="1" hangingPunct="1">
              <a:buFont typeface="Wingdings" pitchFamily="2" charset="2"/>
              <a:buNone/>
            </a:pPr>
            <a:r>
              <a:rPr lang="hsb-DE" altLang="en-US" smtClean="0"/>
              <a:t>	</a:t>
            </a:r>
            <a:r>
              <a:rPr lang="sr-Latn-CS" altLang="en-US" sz="3200" b="1" smtClean="0">
                <a:solidFill>
                  <a:srgbClr val="7030A0"/>
                </a:solidFill>
                <a:cs typeface="Times New Roman" pitchFamily="18" charset="0"/>
              </a:rPr>
              <a:t>Č</a:t>
            </a:r>
            <a:r>
              <a:rPr lang="hsb-DE" altLang="en-US" sz="3200" b="1" smtClean="0">
                <a:solidFill>
                  <a:srgbClr val="7030A0"/>
                </a:solidFill>
                <a:cs typeface="Times New Roman" pitchFamily="18" charset="0"/>
              </a:rPr>
              <a:t>emu ovolika briga za profesionalnu etiku i sprovo</a:t>
            </a:r>
            <a:r>
              <a:rPr lang="sr-Latn-CS" altLang="en-US" sz="3200" b="1" smtClean="0">
                <a:solidFill>
                  <a:srgbClr val="7030A0"/>
                </a:solidFill>
                <a:cs typeface="Times New Roman" pitchFamily="18" charset="0"/>
              </a:rPr>
              <a:t>đ</a:t>
            </a:r>
            <a:r>
              <a:rPr lang="hsb-DE" altLang="en-US" sz="3200" b="1" smtClean="0">
                <a:solidFill>
                  <a:srgbClr val="7030A0"/>
                </a:solidFill>
                <a:cs typeface="Times New Roman" pitchFamily="18" charset="0"/>
              </a:rPr>
              <a:t>enje kodeksa pona</a:t>
            </a:r>
            <a:r>
              <a:rPr lang="sr-Latn-CS" altLang="en-US" sz="3200" b="1" smtClean="0">
                <a:solidFill>
                  <a:srgbClr val="7030A0"/>
                </a:solidFill>
                <a:cs typeface="Times New Roman" pitchFamily="18" charset="0"/>
              </a:rPr>
              <a:t>š</a:t>
            </a:r>
            <a:r>
              <a:rPr lang="hsb-DE" altLang="en-US" sz="3200" b="1" smtClean="0">
                <a:solidFill>
                  <a:srgbClr val="7030A0"/>
                </a:solidFill>
                <a:cs typeface="Times New Roman" pitchFamily="18" charset="0"/>
              </a:rPr>
              <a:t>anja? </a:t>
            </a:r>
            <a:endParaRPr lang="sr-Latn-CS" altLang="en-US" sz="3200" b="1" smtClean="0">
              <a:solidFill>
                <a:srgbClr val="7030A0"/>
              </a:solidFill>
              <a:cs typeface="Times New Roman" pitchFamily="18" charset="0"/>
            </a:endParaRPr>
          </a:p>
          <a:p>
            <a:pPr marL="273050" indent="-273050" algn="ctr" eaLnBrk="1" hangingPunct="1">
              <a:buFont typeface="Wingdings" pitchFamily="2" charset="2"/>
              <a:buNone/>
            </a:pPr>
            <a:endParaRPr lang="hsb-DE" altLang="en-US" sz="3200" b="1" smtClean="0">
              <a:solidFill>
                <a:srgbClr val="7030A0"/>
              </a:solidFill>
              <a:cs typeface="Times New Roman" pitchFamily="18" charset="0"/>
            </a:endParaRPr>
          </a:p>
          <a:p>
            <a:pPr marL="273050" indent="-273050" eaLnBrk="1" hangingPunct="1">
              <a:spcBef>
                <a:spcPct val="60000"/>
              </a:spcBef>
            </a:pPr>
            <a:r>
              <a:rPr lang="hsb-DE" altLang="en-US" sz="2400" smtClean="0"/>
              <a:t>Prost odgovor je da bi za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titili one koji svoju dobrobit povere profesionalcima.</a:t>
            </a:r>
          </a:p>
          <a:p>
            <a:pPr marL="273050" indent="-273050" eaLnBrk="1" hangingPunct="1">
              <a:spcBef>
                <a:spcPct val="70000"/>
              </a:spcBef>
            </a:pPr>
            <a:r>
              <a:rPr lang="hsb-DE" altLang="en-US" sz="2400" smtClean="0"/>
              <a:t>Slo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eniji odgovor uklju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uje tako</a:t>
            </a:r>
            <a:r>
              <a:rPr lang="sr-Latn-CS" altLang="en-US" sz="2400" smtClean="0"/>
              <a:t>đ</a:t>
            </a:r>
            <a:r>
              <a:rPr lang="hsb-DE" altLang="en-US" sz="2400" smtClean="0"/>
              <a:t>e i 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elju da se za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titi sama profesija u koje spadaju profesionalne privilegije, status i kolegijalnost.</a:t>
            </a:r>
            <a:endParaRPr lang="fr-FR" altLang="en-US" sz="2400" smtClean="0"/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188913"/>
            <a:ext cx="8229600" cy="739757"/>
          </a:xfrm>
        </p:spPr>
        <p:txBody>
          <a:bodyPr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fr-FR" b="0" dirty="0" err="1" smtClean="0">
                <a:solidFill>
                  <a:srgbClr val="7030A0"/>
                </a:solidFill>
              </a:rPr>
              <a:t>Imperativ</a:t>
            </a:r>
            <a:r>
              <a:rPr lang="fr-FR" b="0" dirty="0" smtClean="0">
                <a:solidFill>
                  <a:srgbClr val="7030A0"/>
                </a:solidFill>
              </a:rPr>
              <a:t> </a:t>
            </a:r>
            <a:r>
              <a:rPr lang="fr-FR" b="0" dirty="0" err="1" smtClean="0">
                <a:solidFill>
                  <a:srgbClr val="7030A0"/>
                </a:solidFill>
              </a:rPr>
              <a:t>poverenja</a:t>
            </a:r>
            <a:endParaRPr lang="fr-FR" b="0" dirty="0" smtClean="0">
              <a:solidFill>
                <a:srgbClr val="7030A0"/>
              </a:solidFill>
            </a:endParaRPr>
          </a:p>
        </p:txBody>
      </p:sp>
      <p:sp>
        <p:nvSpPr>
          <p:cNvPr id="160770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07950" y="1143000"/>
            <a:ext cx="9036050" cy="5167313"/>
          </a:xfrm>
        </p:spPr>
        <p:txBody>
          <a:bodyPr/>
          <a:lstStyle/>
          <a:p>
            <a:pPr marL="273050" indent="-273050" eaLnBrk="1" hangingPunct="1"/>
            <a:r>
              <a:rPr lang="hsb-DE" altLang="en-US" sz="2400" smtClean="0"/>
              <a:t>Priroda veza koje su izgra</a:t>
            </a:r>
            <a:r>
              <a:rPr lang="sr-Latn-CS" altLang="en-US" sz="2400" smtClean="0"/>
              <a:t>đ</a:t>
            </a:r>
            <a:r>
              <a:rPr lang="hsb-DE" altLang="en-US" sz="2400" smtClean="0"/>
              <a:t>ene na poverenju: kada tra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ite usluge od profesionalca, vi dovodite sebe, a ne samo svoje stvari, u rizi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nu situaciju</a:t>
            </a:r>
            <a:r>
              <a:rPr lang="sr-Latn-CS" altLang="en-US" sz="2400" smtClean="0"/>
              <a:t> - </a:t>
            </a:r>
            <a:r>
              <a:rPr lang="sr-Latn-CS" altLang="en-US" sz="2400" b="1" i="1" smtClean="0">
                <a:solidFill>
                  <a:srgbClr val="7030A0"/>
                </a:solidFill>
              </a:rPr>
              <a:t>asimetričan odnos</a:t>
            </a:r>
            <a:endParaRPr lang="hsb-DE" altLang="en-US" sz="2400" b="1" i="1" smtClean="0">
              <a:solidFill>
                <a:srgbClr val="7030A0"/>
              </a:solidFill>
            </a:endParaRPr>
          </a:p>
          <a:p>
            <a:pPr marL="273050" indent="-273050" eaLnBrk="1" hangingPunct="1">
              <a:spcBef>
                <a:spcPct val="60000"/>
              </a:spcBef>
            </a:pPr>
            <a:r>
              <a:rPr lang="hsb-DE" altLang="en-US" sz="2400" smtClean="0"/>
              <a:t>Va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a dobrobit postaje predmet procena i radnji profesionalca. </a:t>
            </a:r>
          </a:p>
          <a:p>
            <a:pPr marL="273050" indent="-273050" eaLnBrk="1" hangingPunct="1">
              <a:spcBef>
                <a:spcPct val="60000"/>
              </a:spcBef>
            </a:pPr>
            <a:r>
              <a:rPr lang="hsb-DE" altLang="en-US" sz="2400" smtClean="0"/>
              <a:t>Profesionalna poverljivost sadr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ava tajnost podataka koji u normalnim uslovima ostaju u privatnosti</a:t>
            </a:r>
            <a:r>
              <a:rPr lang="sr-Latn-CS" altLang="en-US" sz="2400" smtClean="0"/>
              <a:t>.</a:t>
            </a:r>
          </a:p>
          <a:p>
            <a:pPr marL="273050" indent="-273050" eaLnBrk="1" hangingPunct="1"/>
            <a:r>
              <a:rPr lang="sr-Latn-CS" altLang="en-US" sz="2400" smtClean="0"/>
              <a:t>Č</a:t>
            </a:r>
            <a:r>
              <a:rPr lang="hsb-DE" altLang="en-US" sz="2400" smtClean="0"/>
              <a:t>esto, vi sebe i svoj posed potpuno stavljate na milost i nemilost profesionalca</a:t>
            </a:r>
          </a:p>
          <a:p>
            <a:pPr marL="273050" indent="-273050" eaLnBrk="1" hangingPunct="1">
              <a:spcBef>
                <a:spcPct val="60000"/>
              </a:spcBef>
            </a:pPr>
            <a:r>
              <a:rPr lang="sr-Latn-CS" altLang="en-US" sz="2400" smtClean="0"/>
              <a:t>G</a:t>
            </a:r>
            <a:r>
              <a:rPr lang="hsb-DE" altLang="en-US" sz="2400" smtClean="0"/>
              <a:t>radite odnos poverenja</a:t>
            </a:r>
            <a:r>
              <a:rPr lang="sr-Latn-CS" altLang="en-US" sz="2400" smtClean="0"/>
              <a:t> - </a:t>
            </a:r>
            <a:r>
              <a:rPr lang="hsb-DE" altLang="en-US" sz="2400" smtClean="0"/>
              <a:t>tom profesionalcu povereni </a:t>
            </a:r>
            <a:r>
              <a:rPr lang="sr-Latn-CS" altLang="en-US" sz="2400" smtClean="0"/>
              <a:t>ste </a:t>
            </a:r>
            <a:r>
              <a:rPr lang="hsb-DE" altLang="en-US" sz="2400" smtClean="0"/>
              <a:t>i vi i va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 imetak i on </a:t>
            </a:r>
            <a:r>
              <a:rPr lang="sr-Latn-CS" altLang="en-US" sz="2400" smtClean="0"/>
              <a:t>je </a:t>
            </a:r>
            <a:r>
              <a:rPr lang="hsb-DE" altLang="en-US" sz="2400" smtClean="0"/>
              <a:t>u obavezi da deluje u va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em najboljem interesu. </a:t>
            </a:r>
          </a:p>
          <a:p>
            <a:pPr marL="273050" indent="-273050" algn="ctr" eaLnBrk="1" hangingPunct="1">
              <a:spcBef>
                <a:spcPct val="60000"/>
              </a:spcBef>
              <a:buFont typeface="Wingdings" pitchFamily="2" charset="2"/>
              <a:buNone/>
            </a:pPr>
            <a:r>
              <a:rPr lang="hsb-DE" altLang="en-US" sz="2400" smtClean="0"/>
              <a:t>	</a:t>
            </a:r>
            <a:r>
              <a:rPr lang="hsb-DE" altLang="en-US" sz="2400" b="1" smtClean="0">
                <a:solidFill>
                  <a:srgbClr val="FF0000"/>
                </a:solidFill>
              </a:rPr>
              <a:t>Ovaj visoki nalog je ono </a:t>
            </a:r>
            <a:r>
              <a:rPr lang="sr-Latn-CS" altLang="en-US" sz="2400" b="1" smtClean="0">
                <a:solidFill>
                  <a:srgbClr val="FF0000"/>
                </a:solidFill>
              </a:rPr>
              <a:t>š</a:t>
            </a:r>
            <a:r>
              <a:rPr lang="hsb-DE" altLang="en-US" sz="2400" b="1" smtClean="0">
                <a:solidFill>
                  <a:srgbClr val="FF0000"/>
                </a:solidFill>
              </a:rPr>
              <a:t>to odlikuje pripadnike jedne profesije</a:t>
            </a:r>
            <a:r>
              <a:rPr lang="fr-FR" altLang="en-US" sz="2400" smtClean="0"/>
              <a:t> 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50825" y="714375"/>
            <a:ext cx="8642350" cy="5643563"/>
          </a:xfrm>
        </p:spPr>
        <p:txBody>
          <a:bodyPr/>
          <a:lstStyle/>
          <a:p>
            <a:pPr marL="273050" indent="-273050" eaLnBrk="1" hangingPunct="1">
              <a:lnSpc>
                <a:spcPct val="80000"/>
              </a:lnSpc>
            </a:pPr>
            <a:endParaRPr lang="sr-Latn-CS" altLang="en-US" sz="2400" smtClean="0"/>
          </a:p>
          <a:p>
            <a:pPr marL="273050" indent="-273050" eaLnBrk="1" hangingPunct="1">
              <a:lnSpc>
                <a:spcPct val="80000"/>
              </a:lnSpc>
            </a:pPr>
            <a:endParaRPr lang="sr-Latn-CS" altLang="en-US" sz="2400" smtClean="0"/>
          </a:p>
          <a:p>
            <a:pPr marL="273050" indent="-273050" eaLnBrk="1" hangingPunct="1">
              <a:lnSpc>
                <a:spcPct val="80000"/>
              </a:lnSpc>
            </a:pPr>
            <a:endParaRPr lang="sr-Latn-CS" altLang="en-US" sz="2400" smtClean="0"/>
          </a:p>
          <a:p>
            <a:pPr marL="273050" indent="-273050" eaLnBrk="1" hangingPunct="1">
              <a:lnSpc>
                <a:spcPct val="80000"/>
              </a:lnSpc>
            </a:pPr>
            <a:r>
              <a:rPr lang="hsb-DE" altLang="en-US" sz="2400" smtClean="0"/>
              <a:t>Kada profesionalci povrede odnose i veze izgra</a:t>
            </a:r>
            <a:r>
              <a:rPr lang="sr-Latn-CS" altLang="en-US" sz="2400" smtClean="0"/>
              <a:t>đ</a:t>
            </a:r>
            <a:r>
              <a:rPr lang="hsb-DE" altLang="en-US" sz="2400" smtClean="0"/>
              <a:t>ene na poverenju, ili na bilo koji drugi na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in zloupotrebe klijenta ili pru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e nekvalitetnu uslugu, oni time </a:t>
            </a:r>
            <a:r>
              <a:rPr lang="hsb-DE" altLang="en-US" sz="2400" b="1" i="1" smtClean="0">
                <a:solidFill>
                  <a:srgbClr val="002060"/>
                </a:solidFill>
              </a:rPr>
              <a:t>ugro</a:t>
            </a:r>
            <a:r>
              <a:rPr lang="sr-Latn-CS" altLang="en-US" sz="2400" b="1" i="1" smtClean="0">
                <a:solidFill>
                  <a:srgbClr val="002060"/>
                </a:solidFill>
              </a:rPr>
              <a:t>ž</a:t>
            </a:r>
            <a:r>
              <a:rPr lang="hsb-DE" altLang="en-US" sz="2400" b="1" i="1" smtClean="0">
                <a:solidFill>
                  <a:srgbClr val="002060"/>
                </a:solidFill>
              </a:rPr>
              <a:t>avaju ne samo dobrobit svog klijenta ve</a:t>
            </a:r>
            <a:r>
              <a:rPr lang="sr-Latn-CS" altLang="en-US" sz="2400" b="1" i="1" smtClean="0">
                <a:solidFill>
                  <a:srgbClr val="002060"/>
                </a:solidFill>
              </a:rPr>
              <a:t>ć</a:t>
            </a:r>
            <a:r>
              <a:rPr lang="hsb-DE" altLang="en-US" sz="2400" b="1" i="1" smtClean="0">
                <a:solidFill>
                  <a:srgbClr val="002060"/>
                </a:solidFill>
              </a:rPr>
              <a:t> i cele svoje profesije</a:t>
            </a:r>
          </a:p>
          <a:p>
            <a:pPr marL="273050" indent="-273050" eaLnBrk="1" hangingPunct="1">
              <a:lnSpc>
                <a:spcPct val="80000"/>
              </a:lnSpc>
              <a:spcBef>
                <a:spcPts val="2400"/>
              </a:spcBef>
            </a:pPr>
            <a:r>
              <a:rPr lang="hsb-DE" altLang="en-US" sz="2400" smtClean="0"/>
              <a:t>Profesionalne privilegije po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ivaju na osnovama poverenja koju javnost ima u </a:t>
            </a:r>
            <a:r>
              <a:rPr lang="hsb-DE" altLang="en-US" sz="2400" b="1" i="1" smtClean="0">
                <a:solidFill>
                  <a:srgbClr val="FF0000"/>
                </a:solidFill>
              </a:rPr>
              <a:t>stru</a:t>
            </a:r>
            <a:r>
              <a:rPr lang="sr-Latn-CS" altLang="en-US" sz="2400" b="1" i="1" smtClean="0">
                <a:solidFill>
                  <a:srgbClr val="FF0000"/>
                </a:solidFill>
              </a:rPr>
              <a:t>č</a:t>
            </a:r>
            <a:r>
              <a:rPr lang="hsb-DE" altLang="en-US" sz="2400" b="1" i="1" smtClean="0">
                <a:solidFill>
                  <a:srgbClr val="FF0000"/>
                </a:solidFill>
              </a:rPr>
              <a:t>nost</a:t>
            </a:r>
            <a:r>
              <a:rPr lang="hsb-DE" altLang="en-US" sz="2400" smtClean="0">
                <a:solidFill>
                  <a:srgbClr val="FF0000"/>
                </a:solidFill>
              </a:rPr>
              <a:t> </a:t>
            </a:r>
            <a:r>
              <a:rPr lang="hsb-DE" altLang="en-US" sz="2400" smtClean="0"/>
              <a:t>jednog profesionalca ali i u njegovo </a:t>
            </a:r>
            <a:r>
              <a:rPr lang="hsb-DE" altLang="en-US" sz="2400" b="1" i="1" smtClean="0">
                <a:solidFill>
                  <a:srgbClr val="FF0000"/>
                </a:solidFill>
              </a:rPr>
              <a:t>ispravno pona</a:t>
            </a:r>
            <a:r>
              <a:rPr lang="sr-Latn-CS" altLang="en-US" sz="2400" b="1" i="1" smtClean="0">
                <a:solidFill>
                  <a:srgbClr val="FF0000"/>
                </a:solidFill>
              </a:rPr>
              <a:t>š</a:t>
            </a:r>
            <a:r>
              <a:rPr lang="hsb-DE" altLang="en-US" sz="2400" b="1" i="1" smtClean="0">
                <a:solidFill>
                  <a:srgbClr val="FF0000"/>
                </a:solidFill>
              </a:rPr>
              <a:t>anje</a:t>
            </a:r>
            <a:r>
              <a:rPr lang="hsb-DE" altLang="en-US" sz="240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61794" name="Rectangle 2"/>
          <p:cNvSpPr>
            <a:spLocks noChangeArrowheads="1"/>
          </p:cNvSpPr>
          <p:nvPr/>
        </p:nvSpPr>
        <p:spPr bwMode="auto">
          <a:xfrm>
            <a:off x="468313" y="188913"/>
            <a:ext cx="82296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 eaLnBrk="1" hangingPunct="1"/>
            <a:r>
              <a:rPr lang="fr-FR" altLang="en-US" sz="4100">
                <a:solidFill>
                  <a:srgbClr val="7030A0"/>
                </a:solidFill>
                <a:latin typeface="Lucida Sans Unicode" pitchFamily="34" charset="0"/>
              </a:rPr>
              <a:t>Imperativ poverenja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Content Placeholder 2"/>
          <p:cNvSpPr>
            <a:spLocks noGrp="1"/>
          </p:cNvSpPr>
          <p:nvPr>
            <p:ph idx="4294967295"/>
          </p:nvPr>
        </p:nvSpPr>
        <p:spPr>
          <a:xfrm>
            <a:off x="323850" y="115888"/>
            <a:ext cx="8661400" cy="5411787"/>
          </a:xfrm>
        </p:spPr>
        <p:txBody>
          <a:bodyPr/>
          <a:lstStyle/>
          <a:p>
            <a:pPr marL="273050" indent="-273050" algn="ctr" eaLnBrk="1" hangingPunct="1">
              <a:lnSpc>
                <a:spcPct val="80000"/>
              </a:lnSpc>
              <a:spcBef>
                <a:spcPts val="1200"/>
              </a:spcBef>
              <a:buFont typeface="Wingdings 3" pitchFamily="18" charset="2"/>
              <a:buNone/>
            </a:pPr>
            <a:r>
              <a:rPr lang="sr-Latn-CS" altLang="en-US" sz="3600" smtClean="0">
                <a:latin typeface="Bookman Old Style" pitchFamily="18" charset="0"/>
              </a:rPr>
              <a:t>Profesionalni etički kodeksi</a:t>
            </a:r>
          </a:p>
          <a:p>
            <a:pPr marL="273050" indent="-273050" eaLnBrk="1" hangingPunct="1">
              <a:lnSpc>
                <a:spcPct val="80000"/>
              </a:lnSpc>
              <a:spcBef>
                <a:spcPts val="1200"/>
              </a:spcBef>
            </a:pPr>
            <a:endParaRPr lang="sr-Latn-CS" altLang="en-US" sz="2400" smtClean="0">
              <a:latin typeface="Bookman Old Style" pitchFamily="18" charset="0"/>
            </a:endParaRPr>
          </a:p>
          <a:p>
            <a:pPr marL="273050" indent="-273050" eaLnBrk="1" hangingPunct="1">
              <a:lnSpc>
                <a:spcPct val="80000"/>
              </a:lnSpc>
              <a:spcBef>
                <a:spcPts val="1200"/>
              </a:spcBef>
            </a:pPr>
            <a:r>
              <a:rPr lang="hsb-DE" altLang="en-US" sz="2400" smtClean="0">
                <a:latin typeface="Bookman Old Style" pitchFamily="18" charset="0"/>
              </a:rPr>
              <a:t>Da bi za</a:t>
            </a:r>
            <a:r>
              <a:rPr lang="sr-Latn-CS" altLang="en-US" sz="2400" smtClean="0">
                <a:latin typeface="Bookman Old Style" pitchFamily="18" charset="0"/>
              </a:rPr>
              <a:t>š</a:t>
            </a:r>
            <a:r>
              <a:rPr lang="hsb-DE" altLang="en-US" sz="2400" smtClean="0">
                <a:latin typeface="Bookman Old Style" pitchFamily="18" charset="0"/>
              </a:rPr>
              <a:t>titile kako </a:t>
            </a:r>
            <a:r>
              <a:rPr lang="hsb-DE" altLang="en-US" sz="2400" b="1" i="1" smtClean="0">
                <a:solidFill>
                  <a:srgbClr val="002060"/>
                </a:solidFill>
                <a:latin typeface="Bookman Old Style" pitchFamily="18" charset="0"/>
              </a:rPr>
              <a:t>klijente</a:t>
            </a:r>
            <a:r>
              <a:rPr lang="hsb-DE" altLang="en-US" sz="2400" smtClean="0">
                <a:latin typeface="Bookman Old Style" pitchFamily="18" charset="0"/>
              </a:rPr>
              <a:t>, tako i svoje </a:t>
            </a:r>
            <a:r>
              <a:rPr lang="hsb-DE" altLang="en-US" sz="2400" b="1" i="1" smtClean="0">
                <a:latin typeface="Bookman Old Style" pitchFamily="18" charset="0"/>
              </a:rPr>
              <a:t>privilegovane pozicije </a:t>
            </a:r>
            <a:r>
              <a:rPr lang="hsb-DE" altLang="en-US" sz="2400" smtClean="0">
                <a:latin typeface="Bookman Old Style" pitchFamily="18" charset="0"/>
              </a:rPr>
              <a:t>u dru</a:t>
            </a:r>
            <a:r>
              <a:rPr lang="sr-Latn-CS" altLang="en-US" sz="2400" smtClean="0">
                <a:latin typeface="Bookman Old Style" pitchFamily="18" charset="0"/>
              </a:rPr>
              <a:t>š</a:t>
            </a:r>
            <a:r>
              <a:rPr lang="hsb-DE" altLang="en-US" sz="2400" smtClean="0">
                <a:latin typeface="Bookman Old Style" pitchFamily="18" charset="0"/>
              </a:rPr>
              <a:t>tvu, profesije uspostavljaju eti</a:t>
            </a:r>
            <a:r>
              <a:rPr lang="sr-Latn-CS" altLang="en-US" sz="2400" smtClean="0">
                <a:latin typeface="Bookman Old Style" pitchFamily="18" charset="0"/>
              </a:rPr>
              <a:t>č</a:t>
            </a:r>
            <a:r>
              <a:rPr lang="hsb-DE" altLang="en-US" sz="2400" smtClean="0">
                <a:latin typeface="Bookman Old Style" pitchFamily="18" charset="0"/>
              </a:rPr>
              <a:t>ke kodekse i standa</a:t>
            </a:r>
            <a:r>
              <a:rPr lang="sr-Latn-CS" altLang="en-US" sz="2400" smtClean="0">
                <a:latin typeface="Bookman Old Style" pitchFamily="18" charset="0"/>
              </a:rPr>
              <a:t>r</a:t>
            </a:r>
            <a:r>
              <a:rPr lang="hsb-DE" altLang="en-US" sz="2400" smtClean="0">
                <a:latin typeface="Bookman Old Style" pitchFamily="18" charset="0"/>
              </a:rPr>
              <a:t>de svoje prakse. </a:t>
            </a:r>
          </a:p>
          <a:p>
            <a:pPr marL="273050" indent="-273050" eaLnBrk="1" hangingPunct="1">
              <a:lnSpc>
                <a:spcPct val="80000"/>
              </a:lnSpc>
              <a:spcBef>
                <a:spcPct val="60000"/>
              </a:spcBef>
            </a:pPr>
            <a:r>
              <a:rPr lang="sr-Latn-CS" altLang="en-US" sz="2400" b="1" smtClean="0">
                <a:solidFill>
                  <a:srgbClr val="7030A0"/>
                </a:solidFill>
                <a:latin typeface="Bookman Old Style" pitchFamily="18" charset="0"/>
              </a:rPr>
              <a:t>Profesionalni</a:t>
            </a:r>
            <a:r>
              <a:rPr lang="hsb-DE" altLang="en-US" sz="2400" b="1" smtClean="0">
                <a:solidFill>
                  <a:srgbClr val="7030A0"/>
                </a:solidFill>
                <a:latin typeface="Bookman Old Style" pitchFamily="18" charset="0"/>
              </a:rPr>
              <a:t> kodeksi </a:t>
            </a:r>
            <a:r>
              <a:rPr lang="sr-Latn-CS" altLang="en-US" sz="2400" b="1" smtClean="0">
                <a:solidFill>
                  <a:srgbClr val="7030A0"/>
                </a:solidFill>
                <a:latin typeface="Bookman Old Style" pitchFamily="18" charset="0"/>
              </a:rPr>
              <a:t>treba da</a:t>
            </a:r>
            <a:r>
              <a:rPr lang="hsb-DE" altLang="en-US" sz="2400" b="1" smtClean="0">
                <a:solidFill>
                  <a:srgbClr val="7030A0"/>
                </a:solidFill>
                <a:latin typeface="Bookman Old Style" pitchFamily="18" charset="0"/>
              </a:rPr>
              <a:t> nose zakonsku te</a:t>
            </a:r>
            <a:r>
              <a:rPr lang="sr-Latn-CS" altLang="en-US" sz="2400" b="1" smtClean="0">
                <a:solidFill>
                  <a:srgbClr val="7030A0"/>
                </a:solidFill>
                <a:latin typeface="Bookman Old Style" pitchFamily="18" charset="0"/>
              </a:rPr>
              <a:t>ž</a:t>
            </a:r>
            <a:r>
              <a:rPr lang="hsb-DE" altLang="en-US" sz="2400" b="1" smtClean="0">
                <a:solidFill>
                  <a:srgbClr val="7030A0"/>
                </a:solidFill>
                <a:latin typeface="Bookman Old Style" pitchFamily="18" charset="0"/>
              </a:rPr>
              <a:t>inu i snagu dr</a:t>
            </a:r>
            <a:r>
              <a:rPr lang="sr-Latn-CS" altLang="en-US" sz="2400" b="1" smtClean="0">
                <a:solidFill>
                  <a:srgbClr val="7030A0"/>
                </a:solidFill>
                <a:latin typeface="Bookman Old Style" pitchFamily="18" charset="0"/>
              </a:rPr>
              <a:t>ž</a:t>
            </a:r>
            <a:r>
              <a:rPr lang="hsb-DE" altLang="en-US" sz="2400" b="1" smtClean="0">
                <a:solidFill>
                  <a:srgbClr val="7030A0"/>
                </a:solidFill>
                <a:latin typeface="Bookman Old Style" pitchFamily="18" charset="0"/>
              </a:rPr>
              <a:t>avnih sankcija</a:t>
            </a:r>
            <a:r>
              <a:rPr lang="sr-Latn-CS" altLang="en-US" sz="2400" b="1" smtClean="0">
                <a:solidFill>
                  <a:srgbClr val="7030A0"/>
                </a:solidFill>
                <a:latin typeface="Bookman Old Style" pitchFamily="18" charset="0"/>
              </a:rPr>
              <a:t> da bi bili delotvorni</a:t>
            </a:r>
            <a:endParaRPr lang="fr-FR" altLang="en-US" sz="2400" b="1" smtClean="0">
              <a:solidFill>
                <a:srgbClr val="7030A0"/>
              </a:solidFill>
              <a:latin typeface="Bookman Old Style" pitchFamily="18" charset="0"/>
            </a:endParaRPr>
          </a:p>
          <a:p>
            <a:pPr marL="273050" indent="-273050" eaLnBrk="1" hangingPunct="1">
              <a:buFont typeface="Wingdings 3" pitchFamily="18" charset="2"/>
              <a:buNone/>
            </a:pPr>
            <a:r>
              <a:rPr lang="sr-Latn-CS" altLang="en-US" sz="2400" smtClean="0"/>
              <a:t>	</a:t>
            </a:r>
            <a:r>
              <a:rPr lang="hsb-DE" altLang="en-US" sz="2400" smtClean="0"/>
              <a:t>Samoregulisanje neke profesije opravdano je samo ukoliko je 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iroka javnost uverena </a:t>
            </a:r>
            <a:r>
              <a:rPr lang="sr-Latn-CS" altLang="en-US" sz="2400" smtClean="0"/>
              <a:t>da</a:t>
            </a:r>
            <a:r>
              <a:rPr lang="hsb-DE" altLang="en-US" sz="2400" smtClean="0"/>
              <a:t>:</a:t>
            </a:r>
          </a:p>
          <a:p>
            <a:pPr marL="273050" indent="-273050" eaLnBrk="1" hangingPunct="1">
              <a:spcBef>
                <a:spcPct val="50000"/>
              </a:spcBef>
            </a:pPr>
            <a:r>
              <a:rPr lang="hsb-DE" altLang="en-US" sz="2400" smtClean="0"/>
              <a:t>ta profesija valjano </a:t>
            </a:r>
            <a:r>
              <a:rPr lang="hsb-DE" altLang="en-US" sz="2400" b="1" i="1" smtClean="0">
                <a:solidFill>
                  <a:srgbClr val="7030A0"/>
                </a:solidFill>
              </a:rPr>
              <a:t>upravlja sobom</a:t>
            </a:r>
            <a:r>
              <a:rPr lang="hsb-DE" altLang="en-US" sz="2400" smtClean="0"/>
              <a:t>, </a:t>
            </a:r>
          </a:p>
          <a:p>
            <a:pPr marL="273050" indent="-273050" eaLnBrk="1" hangingPunct="1">
              <a:spcBef>
                <a:spcPct val="50000"/>
              </a:spcBef>
            </a:pPr>
            <a:r>
              <a:rPr lang="hsb-DE" altLang="en-US" sz="2400" smtClean="0"/>
              <a:t>njen kodeks zahteva </a:t>
            </a:r>
            <a:r>
              <a:rPr lang="hsb-DE" altLang="en-US" sz="2400" b="1" i="1" smtClean="0">
                <a:solidFill>
                  <a:srgbClr val="7030A0"/>
                </a:solidFill>
              </a:rPr>
              <a:t>vi</a:t>
            </a:r>
            <a:r>
              <a:rPr lang="sr-Latn-CS" altLang="en-US" sz="2400" b="1" i="1" smtClean="0">
                <a:solidFill>
                  <a:srgbClr val="7030A0"/>
                </a:solidFill>
              </a:rPr>
              <a:t>š</a:t>
            </a:r>
            <a:r>
              <a:rPr lang="hsb-DE" altLang="en-US" sz="2400" b="1" i="1" smtClean="0">
                <a:solidFill>
                  <a:srgbClr val="7030A0"/>
                </a:solidFill>
              </a:rPr>
              <a:t>e standarde </a:t>
            </a:r>
            <a:r>
              <a:rPr lang="hsb-DE" altLang="en-US" sz="2400" smtClean="0"/>
              <a:t>nego </a:t>
            </a:r>
            <a:r>
              <a:rPr lang="sr-Latn-CS" altLang="en-US" sz="2400" smtClean="0"/>
              <a:t>druga</a:t>
            </a:r>
            <a:r>
              <a:rPr lang="hsb-DE" altLang="en-US" sz="2400" smtClean="0"/>
              <a:t> zanimanja, </a:t>
            </a:r>
          </a:p>
          <a:p>
            <a:pPr marL="273050" indent="-273050" eaLnBrk="1" hangingPunct="1">
              <a:spcBef>
                <a:spcPct val="50000"/>
              </a:spcBef>
            </a:pPr>
            <a:r>
              <a:rPr lang="hsb-DE" altLang="en-US" sz="2400" smtClean="0"/>
              <a:t>se njeni 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lanovi pona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aju </a:t>
            </a:r>
            <a:r>
              <a:rPr lang="hsb-DE" altLang="en-US" sz="2400" b="1" i="1" smtClean="0">
                <a:solidFill>
                  <a:srgbClr val="7030A0"/>
                </a:solidFill>
              </a:rPr>
              <a:t>u skladu sa kodeksom</a:t>
            </a:r>
            <a:r>
              <a:rPr lang="hsb-DE" altLang="en-US" sz="2400" b="1" smtClean="0">
                <a:solidFill>
                  <a:srgbClr val="7030A0"/>
                </a:solidFill>
              </a:rPr>
              <a:t>,</a:t>
            </a:r>
            <a:r>
              <a:rPr lang="hsb-DE" altLang="en-US" sz="2400" smtClean="0"/>
              <a:t> i</a:t>
            </a:r>
          </a:p>
          <a:p>
            <a:pPr marL="273050" indent="-273050" eaLnBrk="1" hangingPunct="1">
              <a:spcBef>
                <a:spcPct val="50000"/>
              </a:spcBef>
            </a:pPr>
            <a:r>
              <a:rPr lang="hsb-DE" altLang="en-US" sz="2400" smtClean="0"/>
              <a:t>ta profesija doprinosi </a:t>
            </a:r>
            <a:r>
              <a:rPr lang="hsb-DE" altLang="en-US" sz="2400" b="1" i="1" smtClean="0">
                <a:solidFill>
                  <a:srgbClr val="7030A0"/>
                </a:solidFill>
              </a:rPr>
              <a:t>op</a:t>
            </a:r>
            <a:r>
              <a:rPr lang="sr-Latn-CS" altLang="en-US" sz="2400" b="1" i="1" smtClean="0">
                <a:solidFill>
                  <a:srgbClr val="7030A0"/>
                </a:solidFill>
              </a:rPr>
              <a:t>š</a:t>
            </a:r>
            <a:r>
              <a:rPr lang="hsb-DE" altLang="en-US" sz="2400" b="1" i="1" smtClean="0">
                <a:solidFill>
                  <a:srgbClr val="7030A0"/>
                </a:solidFill>
              </a:rPr>
              <a:t>tem dobru</a:t>
            </a:r>
            <a:r>
              <a:rPr lang="hsb-DE" altLang="en-US" sz="2400" i="1" smtClean="0"/>
              <a:t>.</a:t>
            </a:r>
            <a:endParaRPr lang="fr-FR" altLang="en-US" sz="2400" i="1" smtClean="0"/>
          </a:p>
          <a:p>
            <a:pPr marL="273050" indent="-273050" eaLnBrk="1" hangingPunct="1"/>
            <a:endParaRPr lang="en-US" altLang="en-US" sz="2400" smtClean="0"/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79388" y="500063"/>
            <a:ext cx="8713787" cy="6143625"/>
          </a:xfrm>
          <a:solidFill>
            <a:schemeClr val="bg1"/>
          </a:solidFill>
        </p:spPr>
        <p:txBody>
          <a:bodyPr/>
          <a:lstStyle/>
          <a:p>
            <a:pPr marL="273050" indent="-27305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sb-DE" altLang="en-US" sz="2900" smtClean="0"/>
              <a:t>	</a:t>
            </a:r>
            <a:r>
              <a:rPr lang="hsb-DE" altLang="en-US" sz="2900" smtClean="0">
                <a:cs typeface="Aharoni" pitchFamily="2" charset="-79"/>
              </a:rPr>
              <a:t>Karakteristike </a:t>
            </a:r>
            <a:endParaRPr lang="sr-Latn-CS" altLang="en-US" sz="2900" smtClean="0">
              <a:cs typeface="Aharoni" pitchFamily="2" charset="-79"/>
            </a:endParaRPr>
          </a:p>
          <a:p>
            <a:pPr marL="273050" indent="-27305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sb-DE" altLang="en-US" sz="2900" smtClean="0">
                <a:cs typeface="Aharoni" pitchFamily="2" charset="-79"/>
              </a:rPr>
              <a:t>koje bi trebalo da ima svaki profesionalni kodeks:</a:t>
            </a:r>
            <a:endParaRPr lang="sr-Latn-CS" altLang="en-US" sz="2900" smtClean="0">
              <a:cs typeface="Aharoni" pitchFamily="2" charset="-79"/>
            </a:endParaRPr>
          </a:p>
          <a:p>
            <a:pPr marL="273050" indent="-273050" eaLnBrk="1" hangingPunct="1">
              <a:lnSpc>
                <a:spcPct val="90000"/>
              </a:lnSpc>
              <a:buFont typeface="Wingdings" pitchFamily="2" charset="2"/>
              <a:buNone/>
            </a:pPr>
            <a:endParaRPr lang="hsb-DE" altLang="en-US" sz="2900" smtClean="0">
              <a:cs typeface="Aharoni" pitchFamily="2" charset="-79"/>
            </a:endParaRPr>
          </a:p>
          <a:p>
            <a:pPr marL="273050" indent="-273050" eaLnBrk="1" hangingPunct="1">
              <a:lnSpc>
                <a:spcPct val="90000"/>
              </a:lnSpc>
              <a:spcBef>
                <a:spcPct val="35000"/>
              </a:spcBef>
              <a:buFont typeface="Arial" charset="0"/>
              <a:buChar char="•"/>
            </a:pPr>
            <a:r>
              <a:rPr lang="sr-Latn-CS" altLang="en-US" sz="2400" smtClean="0">
                <a:cs typeface="Aharoni" pitchFamily="2" charset="-79"/>
              </a:rPr>
              <a:t>Da bude </a:t>
            </a:r>
            <a:r>
              <a:rPr lang="sr-Latn-CS" altLang="en-US" sz="2400" b="1" i="1" smtClean="0">
                <a:solidFill>
                  <a:srgbClr val="002060"/>
                </a:solidFill>
                <a:cs typeface="Aharoni" pitchFamily="2" charset="-79"/>
              </a:rPr>
              <a:t>r</a:t>
            </a:r>
            <a:r>
              <a:rPr lang="hsb-DE" altLang="en-US" sz="2400" b="1" i="1" smtClean="0">
                <a:solidFill>
                  <a:srgbClr val="002060"/>
                </a:solidFill>
                <a:cs typeface="Aharoni" pitchFamily="2" charset="-79"/>
              </a:rPr>
              <a:t>egulativan</a:t>
            </a:r>
            <a:r>
              <a:rPr lang="hsb-DE" altLang="en-US" sz="2400" b="1" smtClean="0">
                <a:solidFill>
                  <a:srgbClr val="002060"/>
                </a:solidFill>
                <a:cs typeface="Aharoni" pitchFamily="2" charset="-79"/>
              </a:rPr>
              <a:t> </a:t>
            </a:r>
            <a:r>
              <a:rPr lang="hsb-DE" altLang="en-US" sz="2400" smtClean="0">
                <a:cs typeface="Aharoni" pitchFamily="2" charset="-79"/>
              </a:rPr>
              <a:t>(da obavezuje na odre</a:t>
            </a:r>
            <a:r>
              <a:rPr lang="sr-Latn-CS" altLang="en-US" sz="2400" smtClean="0">
                <a:cs typeface="Aharoni" pitchFamily="2" charset="-79"/>
              </a:rPr>
              <a:t>đ</a:t>
            </a:r>
            <a:r>
              <a:rPr lang="hsb-DE" altLang="en-US" sz="2400" smtClean="0">
                <a:cs typeface="Aharoni" pitchFamily="2" charset="-79"/>
              </a:rPr>
              <a:t>ena ponasanja)</a:t>
            </a:r>
            <a:r>
              <a:rPr lang="sr-Latn-CS" altLang="en-US" sz="2400" smtClean="0">
                <a:cs typeface="Aharoni" pitchFamily="2" charset="-79"/>
              </a:rPr>
              <a:t>,</a:t>
            </a:r>
            <a:endParaRPr lang="hsb-DE" altLang="en-US" sz="2400" smtClean="0">
              <a:cs typeface="Aharoni" pitchFamily="2" charset="-79"/>
            </a:endParaRPr>
          </a:p>
          <a:p>
            <a:pPr marL="273050" indent="-273050" eaLnBrk="1" hangingPunct="1">
              <a:lnSpc>
                <a:spcPct val="90000"/>
              </a:lnSpc>
              <a:spcBef>
                <a:spcPct val="35000"/>
              </a:spcBef>
              <a:buFont typeface="Arial" charset="0"/>
              <a:buChar char="•"/>
            </a:pPr>
            <a:r>
              <a:rPr lang="sr-Latn-CS" altLang="en-US" sz="2400" smtClean="0">
                <a:cs typeface="Aharoni" pitchFamily="2" charset="-79"/>
              </a:rPr>
              <a:t>D</a:t>
            </a:r>
            <a:r>
              <a:rPr lang="hsb-DE" altLang="en-US" sz="2400" smtClean="0">
                <a:cs typeface="Aharoni" pitchFamily="2" charset="-79"/>
              </a:rPr>
              <a:t>a </a:t>
            </a:r>
            <a:r>
              <a:rPr lang="sr-Latn-CS" altLang="en-US" sz="2400" smtClean="0">
                <a:cs typeface="Aharoni" pitchFamily="2" charset="-79"/>
              </a:rPr>
              <a:t>š</a:t>
            </a:r>
            <a:r>
              <a:rPr lang="hsb-DE" altLang="en-US" sz="2400" smtClean="0">
                <a:cs typeface="Aharoni" pitchFamily="2" charset="-79"/>
              </a:rPr>
              <a:t>titi </a:t>
            </a:r>
            <a:r>
              <a:rPr lang="hsb-DE" altLang="en-US" sz="2400" b="1" i="1" smtClean="0">
                <a:solidFill>
                  <a:srgbClr val="002060"/>
                </a:solidFill>
                <a:cs typeface="Aharoni" pitchFamily="2" charset="-79"/>
              </a:rPr>
              <a:t>op</a:t>
            </a:r>
            <a:r>
              <a:rPr lang="sr-Latn-CS" altLang="en-US" sz="2400" b="1" i="1" smtClean="0">
                <a:solidFill>
                  <a:srgbClr val="002060"/>
                </a:solidFill>
                <a:cs typeface="Aharoni" pitchFamily="2" charset="-79"/>
              </a:rPr>
              <a:t>š</a:t>
            </a:r>
            <a:r>
              <a:rPr lang="hsb-DE" altLang="en-US" sz="2400" b="1" i="1" smtClean="0">
                <a:solidFill>
                  <a:srgbClr val="002060"/>
                </a:solidFill>
                <a:cs typeface="Aharoni" pitchFamily="2" charset="-79"/>
              </a:rPr>
              <a:t>ti interes</a:t>
            </a:r>
            <a:r>
              <a:rPr lang="hsb-DE" altLang="en-US" sz="2400" b="1" smtClean="0">
                <a:solidFill>
                  <a:srgbClr val="002060"/>
                </a:solidFill>
                <a:cs typeface="Aharoni" pitchFamily="2" charset="-79"/>
              </a:rPr>
              <a:t> </a:t>
            </a:r>
            <a:r>
              <a:rPr lang="hsb-DE" altLang="en-US" sz="2400" smtClean="0">
                <a:cs typeface="Aharoni" pitchFamily="2" charset="-79"/>
              </a:rPr>
              <a:t>i interese onih kojima profesija pru</a:t>
            </a:r>
            <a:r>
              <a:rPr lang="sr-Latn-CS" altLang="en-US" sz="2400" smtClean="0">
                <a:cs typeface="Aharoni" pitchFamily="2" charset="-79"/>
              </a:rPr>
              <a:t>ž</a:t>
            </a:r>
            <a:r>
              <a:rPr lang="hsb-DE" altLang="en-US" sz="2400" smtClean="0">
                <a:cs typeface="Aharoni" pitchFamily="2" charset="-79"/>
              </a:rPr>
              <a:t>a usluge</a:t>
            </a:r>
            <a:r>
              <a:rPr lang="sr-Latn-CS" altLang="en-US" sz="2400" smtClean="0">
                <a:cs typeface="Aharoni" pitchFamily="2" charset="-79"/>
              </a:rPr>
              <a:t> - n</a:t>
            </a:r>
            <a:r>
              <a:rPr lang="hsb-DE" altLang="en-US" sz="2400" smtClean="0">
                <a:cs typeface="Aharoni" pitchFamily="2" charset="-79"/>
              </a:rPr>
              <a:t>e sme da bude okrenut samo interesima profesije, na ra</a:t>
            </a:r>
            <a:r>
              <a:rPr lang="sr-Latn-CS" altLang="en-US" sz="2400" smtClean="0">
                <a:cs typeface="Aharoni" pitchFamily="2" charset="-79"/>
              </a:rPr>
              <a:t>č</a:t>
            </a:r>
            <a:r>
              <a:rPr lang="hsb-DE" altLang="en-US" sz="2400" smtClean="0">
                <a:cs typeface="Aharoni" pitchFamily="2" charset="-79"/>
              </a:rPr>
              <a:t>un dru</a:t>
            </a:r>
            <a:r>
              <a:rPr lang="sr-Latn-CS" altLang="en-US" sz="2400" smtClean="0">
                <a:cs typeface="Aharoni" pitchFamily="2" charset="-79"/>
              </a:rPr>
              <a:t>š</a:t>
            </a:r>
            <a:r>
              <a:rPr lang="hsb-DE" altLang="en-US" sz="2400" smtClean="0">
                <a:cs typeface="Aharoni" pitchFamily="2" charset="-79"/>
              </a:rPr>
              <a:t>tva i op</a:t>
            </a:r>
            <a:r>
              <a:rPr lang="sr-Latn-CS" altLang="en-US" sz="2400" smtClean="0">
                <a:cs typeface="Aharoni" pitchFamily="2" charset="-79"/>
              </a:rPr>
              <a:t>š</a:t>
            </a:r>
            <a:r>
              <a:rPr lang="hsb-DE" altLang="en-US" sz="2400" smtClean="0">
                <a:cs typeface="Aharoni" pitchFamily="2" charset="-79"/>
              </a:rPr>
              <a:t>teg interesa</a:t>
            </a:r>
            <a:r>
              <a:rPr lang="sr-Latn-CS" altLang="en-US" sz="2400" b="1" i="1" smtClean="0">
                <a:cs typeface="Aharoni" pitchFamily="2" charset="-79"/>
              </a:rPr>
              <a:t>,</a:t>
            </a:r>
            <a:r>
              <a:rPr lang="hsb-DE" altLang="en-US" sz="2400" b="1" smtClean="0">
                <a:cs typeface="Aharoni" pitchFamily="2" charset="-79"/>
              </a:rPr>
              <a:t> </a:t>
            </a:r>
            <a:endParaRPr lang="hsb-DE" altLang="en-US" sz="2400" smtClean="0">
              <a:cs typeface="Aharoni" pitchFamily="2" charset="-79"/>
            </a:endParaRPr>
          </a:p>
          <a:p>
            <a:pPr marL="273050" indent="-273050" eaLnBrk="1" hangingPunct="1">
              <a:lnSpc>
                <a:spcPct val="90000"/>
              </a:lnSpc>
              <a:spcBef>
                <a:spcPct val="35000"/>
              </a:spcBef>
              <a:buFont typeface="Arial" charset="0"/>
              <a:buChar char="•"/>
            </a:pPr>
            <a:r>
              <a:rPr lang="sr-Latn-CS" altLang="en-US" sz="2400" smtClean="0">
                <a:cs typeface="Aharoni" pitchFamily="2" charset="-79"/>
              </a:rPr>
              <a:t>Da bude </a:t>
            </a:r>
            <a:r>
              <a:rPr lang="sr-Latn-CS" altLang="en-US" sz="2400" b="1" i="1" smtClean="0">
                <a:solidFill>
                  <a:srgbClr val="002060"/>
                </a:solidFill>
                <a:cs typeface="Aharoni" pitchFamily="2" charset="-79"/>
              </a:rPr>
              <a:t>j</a:t>
            </a:r>
            <a:r>
              <a:rPr lang="hsb-DE" altLang="en-US" sz="2400" b="1" i="1" smtClean="0">
                <a:solidFill>
                  <a:srgbClr val="002060"/>
                </a:solidFill>
                <a:cs typeface="Aharoni" pitchFamily="2" charset="-79"/>
              </a:rPr>
              <a:t>asan, nedvosmislen i odre</a:t>
            </a:r>
            <a:r>
              <a:rPr lang="sr-Latn-CS" altLang="en-US" sz="2400" b="1" i="1" smtClean="0">
                <a:solidFill>
                  <a:srgbClr val="002060"/>
                </a:solidFill>
                <a:cs typeface="Aharoni" pitchFamily="2" charset="-79"/>
              </a:rPr>
              <a:t>đ</a:t>
            </a:r>
            <a:r>
              <a:rPr lang="hsb-DE" altLang="en-US" sz="2400" b="1" i="1" smtClean="0">
                <a:solidFill>
                  <a:srgbClr val="002060"/>
                </a:solidFill>
                <a:cs typeface="Aharoni" pitchFamily="2" charset="-79"/>
              </a:rPr>
              <a:t>en</a:t>
            </a:r>
            <a:r>
              <a:rPr lang="sr-Latn-CS" altLang="en-US" sz="2400" b="1" i="1" smtClean="0">
                <a:solidFill>
                  <a:srgbClr val="002060"/>
                </a:solidFill>
                <a:cs typeface="Aharoni" pitchFamily="2" charset="-79"/>
              </a:rPr>
              <a:t>,</a:t>
            </a:r>
            <a:endParaRPr lang="hsb-DE" altLang="en-US" sz="2400" i="1" smtClean="0">
              <a:solidFill>
                <a:srgbClr val="002060"/>
              </a:solidFill>
              <a:cs typeface="Aharoni" pitchFamily="2" charset="-79"/>
            </a:endParaRPr>
          </a:p>
          <a:p>
            <a:pPr marL="273050" indent="-273050" eaLnBrk="1" hangingPunct="1">
              <a:lnSpc>
                <a:spcPct val="90000"/>
              </a:lnSpc>
              <a:spcBef>
                <a:spcPct val="35000"/>
              </a:spcBef>
              <a:buFont typeface="Arial" charset="0"/>
              <a:buChar char="•"/>
            </a:pPr>
            <a:r>
              <a:rPr lang="sr-Latn-CS" altLang="en-US" sz="2400" smtClean="0">
                <a:cs typeface="Aharoni" pitchFamily="2" charset="-79"/>
              </a:rPr>
              <a:t>Da </a:t>
            </a:r>
            <a:r>
              <a:rPr lang="hsb-DE" altLang="en-US" sz="2400" smtClean="0">
                <a:cs typeface="Aharoni" pitchFamily="2" charset="-79"/>
              </a:rPr>
              <a:t>sadr</a:t>
            </a:r>
            <a:r>
              <a:rPr lang="sr-Latn-CS" altLang="en-US" sz="2400" smtClean="0">
                <a:cs typeface="Aharoni" pitchFamily="2" charset="-79"/>
              </a:rPr>
              <a:t>ži</a:t>
            </a:r>
            <a:r>
              <a:rPr lang="hsb-DE" altLang="en-US" sz="2400" smtClean="0">
                <a:cs typeface="Aharoni" pitchFamily="2" charset="-79"/>
              </a:rPr>
              <a:t> </a:t>
            </a:r>
            <a:r>
              <a:rPr lang="hsb-DE" altLang="en-US" sz="2400" b="1" i="1" smtClean="0">
                <a:solidFill>
                  <a:srgbClr val="002060"/>
                </a:solidFill>
                <a:cs typeface="Aharoni" pitchFamily="2" charset="-79"/>
              </a:rPr>
              <a:t>pravila</a:t>
            </a:r>
            <a:r>
              <a:rPr lang="sr-Latn-CS" altLang="en-US" sz="2400" b="1" i="1" smtClean="0">
                <a:solidFill>
                  <a:srgbClr val="002060"/>
                </a:solidFill>
                <a:cs typeface="Aharoni" pitchFamily="2" charset="-79"/>
              </a:rPr>
              <a:t>, </a:t>
            </a:r>
            <a:r>
              <a:rPr lang="hsb-DE" altLang="en-US" sz="2400" b="1" i="1" smtClean="0">
                <a:solidFill>
                  <a:srgbClr val="002060"/>
                </a:solidFill>
                <a:cs typeface="Aharoni" pitchFamily="2" charset="-79"/>
              </a:rPr>
              <a:t>procedure i mehanizme za njihovo sprovo</a:t>
            </a:r>
            <a:r>
              <a:rPr lang="sr-Latn-CS" altLang="en-US" sz="2400" b="1" i="1" smtClean="0">
                <a:solidFill>
                  <a:srgbClr val="002060"/>
                </a:solidFill>
                <a:cs typeface="Aharoni" pitchFamily="2" charset="-79"/>
              </a:rPr>
              <a:t>đ</a:t>
            </a:r>
            <a:r>
              <a:rPr lang="hsb-DE" altLang="en-US" sz="2400" b="1" i="1" smtClean="0">
                <a:solidFill>
                  <a:srgbClr val="002060"/>
                </a:solidFill>
                <a:cs typeface="Aharoni" pitchFamily="2" charset="-79"/>
              </a:rPr>
              <a:t>enje</a:t>
            </a:r>
            <a:r>
              <a:rPr lang="sr-Latn-CS" altLang="en-US" sz="2400" b="1" i="1" smtClean="0">
                <a:solidFill>
                  <a:srgbClr val="002060"/>
                </a:solidFill>
                <a:cs typeface="Aharoni" pitchFamily="2" charset="-79"/>
              </a:rPr>
              <a:t> </a:t>
            </a:r>
            <a:r>
              <a:rPr lang="sr-Latn-CS" altLang="en-US" sz="2400" smtClean="0">
                <a:cs typeface="Aharoni" pitchFamily="2" charset="-79"/>
              </a:rPr>
              <a:t>(da ne ostane mrtvo slovo na papiru)</a:t>
            </a:r>
            <a:r>
              <a:rPr lang="hsb-DE" altLang="en-US" sz="2400" smtClean="0">
                <a:cs typeface="Aharoni" pitchFamily="2" charset="-79"/>
              </a:rPr>
              <a:t>.</a:t>
            </a:r>
            <a:endParaRPr lang="fr-FR" altLang="en-US" sz="2400" smtClean="0"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8313" y="857250"/>
            <a:ext cx="8229600" cy="4443413"/>
          </a:xfrm>
          <a:solidFill>
            <a:srgbClr val="66FFFF"/>
          </a:solidFill>
          <a:ln>
            <a:solidFill>
              <a:srgbClr val="002060"/>
            </a:solidFill>
          </a:ln>
        </p:spPr>
        <p:txBody>
          <a:bodyPr/>
          <a:lstStyle/>
          <a:p>
            <a:pPr marL="273050" indent="-273050" algn="ctr" eaLnBrk="1" hangingPunct="1">
              <a:buFont typeface="Wingdings" pitchFamily="2" charset="2"/>
              <a:buNone/>
            </a:pPr>
            <a:r>
              <a:rPr lang="hsb-DE" altLang="en-US" sz="4200" b="1" smtClean="0"/>
              <a:t>	</a:t>
            </a:r>
            <a:endParaRPr lang="sr-Latn-CS" altLang="en-US" sz="4200" b="1" smtClean="0"/>
          </a:p>
          <a:p>
            <a:pPr marL="273050" indent="-273050" algn="ctr" eaLnBrk="1" hangingPunct="1">
              <a:buFont typeface="Wingdings" pitchFamily="2" charset="2"/>
              <a:buNone/>
            </a:pPr>
            <a:r>
              <a:rPr lang="hsb-DE" altLang="en-US" sz="4200" b="1" smtClean="0"/>
              <a:t>Ako kodeks nije striktniji od zakona, ako ne tra</a:t>
            </a:r>
            <a:r>
              <a:rPr lang="sr-Latn-CS" altLang="en-US" sz="4200" b="1" smtClean="0"/>
              <a:t>ž</a:t>
            </a:r>
            <a:r>
              <a:rPr lang="hsb-DE" altLang="en-US" sz="4200" b="1" smtClean="0"/>
              <a:t>i vi</a:t>
            </a:r>
            <a:r>
              <a:rPr lang="sr-Latn-CS" altLang="en-US" sz="4200" b="1" smtClean="0"/>
              <a:t>š</a:t>
            </a:r>
            <a:r>
              <a:rPr lang="hsb-DE" altLang="en-US" sz="4200" b="1" smtClean="0"/>
              <a:t>e nego </a:t>
            </a:r>
            <a:r>
              <a:rPr lang="sr-Latn-CS" altLang="en-US" sz="4200" b="1" smtClean="0"/>
              <a:t>š</a:t>
            </a:r>
            <a:r>
              <a:rPr lang="hsb-DE" altLang="en-US" sz="4200" b="1" smtClean="0"/>
              <a:t>to zakon zahteva, onda ne zadovoljava uslove za autonomiju profesije</a:t>
            </a:r>
            <a:r>
              <a:rPr lang="sr-Latn-CS" altLang="en-US" sz="4200" b="1" smtClean="0"/>
              <a:t>.</a:t>
            </a:r>
            <a:endParaRPr lang="fr-FR" altLang="en-US" sz="4200" b="1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Content Placeholder 1"/>
          <p:cNvSpPr>
            <a:spLocks noGrp="1"/>
          </p:cNvSpPr>
          <p:nvPr>
            <p:ph idx="4294967295"/>
          </p:nvPr>
        </p:nvSpPr>
        <p:spPr>
          <a:xfrm>
            <a:off x="611188" y="1557338"/>
            <a:ext cx="8229600" cy="3792537"/>
          </a:xfrm>
        </p:spPr>
        <p:txBody>
          <a:bodyPr/>
          <a:lstStyle/>
          <a:p>
            <a:pPr eaLnBrk="1" hangingPunct="1"/>
            <a:r>
              <a:rPr lang="sr-Latn-CS" altLang="en-US" sz="2400" b="1" smtClean="0">
                <a:solidFill>
                  <a:srgbClr val="FF0000"/>
                </a:solidFill>
                <a:cs typeface="Times New Roman" pitchFamily="18" charset="0"/>
              </a:rPr>
              <a:t>Knjiga čiji je naslov biznis i moral je sigurno najkraća knjiga na svetu!</a:t>
            </a:r>
            <a:endParaRPr lang="en-US" altLang="en-US" sz="2400" b="1" smtClean="0">
              <a:solidFill>
                <a:srgbClr val="FF0000"/>
              </a:solidFill>
              <a:cs typeface="Times New Roman" pitchFamily="18" charset="0"/>
            </a:endParaRPr>
          </a:p>
          <a:p>
            <a:pPr eaLnBrk="1" hangingPunct="1"/>
            <a:r>
              <a:rPr lang="hsb-DE" altLang="en-US" sz="2400" smtClean="0">
                <a:cs typeface="Times New Roman" pitchFamily="18" charset="0"/>
              </a:rPr>
              <a:t>Izra</a:t>
            </a:r>
            <a:r>
              <a:rPr lang="sr-Latn-CS" altLang="en-US" sz="2400" smtClean="0">
                <a:cs typeface="Times New Roman" pitchFamily="18" charset="0"/>
              </a:rPr>
              <a:t>ž</a:t>
            </a:r>
            <a:r>
              <a:rPr lang="hsb-DE" altLang="en-US" sz="2400" smtClean="0">
                <a:cs typeface="Times New Roman" pitchFamily="18" charset="0"/>
              </a:rPr>
              <a:t>ava popularno, op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tera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ireno gledanje na biznis.</a:t>
            </a:r>
          </a:p>
          <a:p>
            <a:pPr eaLnBrk="1" hangingPunct="1">
              <a:spcBef>
                <a:spcPts val="1800"/>
              </a:spcBef>
            </a:pPr>
            <a:r>
              <a:rPr lang="hsb-DE" altLang="en-US" sz="2400" smtClean="0">
                <a:cs typeface="Times New Roman" pitchFamily="18" charset="0"/>
              </a:rPr>
              <a:t>Opisuje na</a:t>
            </a:r>
            <a:r>
              <a:rPr lang="sr-Latn-CS" altLang="en-US" sz="2400" smtClean="0">
                <a:cs typeface="Times New Roman" pitchFamily="18" charset="0"/>
              </a:rPr>
              <a:t>č</a:t>
            </a:r>
            <a:r>
              <a:rPr lang="hsb-DE" altLang="en-US" sz="2400" smtClean="0">
                <a:cs typeface="Times New Roman" pitchFamily="18" charset="0"/>
              </a:rPr>
              <a:t>in na koji mnoge poslovne firme i mnogi poslovni ljudi opa</a:t>
            </a:r>
            <a:r>
              <a:rPr lang="sr-Latn-CS" altLang="en-US" sz="2400" smtClean="0">
                <a:cs typeface="Times New Roman" pitchFamily="18" charset="0"/>
              </a:rPr>
              <a:t>ž</a:t>
            </a:r>
            <a:r>
              <a:rPr lang="hsb-DE" altLang="en-US" sz="2400" smtClean="0">
                <a:cs typeface="Times New Roman" pitchFamily="18" charset="0"/>
              </a:rPr>
              <a:t>aju sebe same</a:t>
            </a:r>
            <a:r>
              <a:rPr lang="hsb-DE" altLang="en-US" sz="2400" b="1" smtClean="0">
                <a:cs typeface="Times New Roman" pitchFamily="18" charset="0"/>
              </a:rPr>
              <a:t> </a:t>
            </a:r>
            <a:r>
              <a:rPr lang="hsb-DE" altLang="en-US" sz="2400" smtClean="0">
                <a:cs typeface="Times New Roman" pitchFamily="18" charset="0"/>
              </a:rPr>
              <a:t>i na</a:t>
            </a:r>
            <a:r>
              <a:rPr lang="sr-Latn-CS" altLang="en-US" sz="2400" smtClean="0">
                <a:cs typeface="Times New Roman" pitchFamily="18" charset="0"/>
              </a:rPr>
              <a:t>č</a:t>
            </a:r>
            <a:r>
              <a:rPr lang="hsb-DE" altLang="en-US" sz="2400" smtClean="0">
                <a:cs typeface="Times New Roman" pitchFamily="18" charset="0"/>
              </a:rPr>
              <a:t>in na koji ih drugi opa</a:t>
            </a:r>
            <a:r>
              <a:rPr lang="sr-Latn-CS" altLang="en-US" sz="2400" smtClean="0">
                <a:cs typeface="Times New Roman" pitchFamily="18" charset="0"/>
              </a:rPr>
              <a:t>ž</a:t>
            </a:r>
            <a:r>
              <a:rPr lang="hsb-DE" altLang="en-US" sz="2400" smtClean="0">
                <a:cs typeface="Times New Roman" pitchFamily="18" charset="0"/>
              </a:rPr>
              <a:t>aju: “</a:t>
            </a:r>
            <a:r>
              <a:rPr lang="hsb-DE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biznis se brine pre svega za dobit</a:t>
            </a:r>
            <a:r>
              <a:rPr lang="hsb-DE" altLang="en-US" sz="2400" b="1" smtClean="0">
                <a:cs typeface="Times New Roman" pitchFamily="18" charset="0"/>
              </a:rPr>
              <a:t>”.</a:t>
            </a:r>
          </a:p>
          <a:p>
            <a:pPr eaLnBrk="1" hangingPunct="1">
              <a:spcBef>
                <a:spcPts val="1800"/>
              </a:spcBef>
            </a:pPr>
            <a:r>
              <a:rPr lang="hsb-DE" altLang="en-US" sz="2400" u="sng" smtClean="0">
                <a:cs typeface="Times New Roman" pitchFamily="18" charset="0"/>
              </a:rPr>
              <a:t>Da bi se stekla dobit</a:t>
            </a:r>
            <a:r>
              <a:rPr lang="hsb-DE" altLang="en-US" sz="2400" smtClean="0">
                <a:cs typeface="Times New Roman" pitchFamily="18" charset="0"/>
              </a:rPr>
              <a:t>, biznis proizvodi dobra ili pru</a:t>
            </a:r>
            <a:r>
              <a:rPr lang="sr-Latn-CS" altLang="en-US" sz="2400" smtClean="0">
                <a:cs typeface="Times New Roman" pitchFamily="18" charset="0"/>
              </a:rPr>
              <a:t>ž</a:t>
            </a:r>
            <a:r>
              <a:rPr lang="hsb-DE" altLang="en-US" sz="2400" smtClean="0">
                <a:cs typeface="Times New Roman" pitchFamily="18" charset="0"/>
              </a:rPr>
              <a:t>a usluge ili se bavi kupovinom i prodajom.</a:t>
            </a:r>
          </a:p>
          <a:p>
            <a:pPr eaLnBrk="1" hangingPunct="1"/>
            <a:endParaRPr lang="en-US" altLang="en-US" sz="2400" smtClean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607803" y="315034"/>
            <a:ext cx="7956970" cy="984859"/>
          </a:xfrm>
        </p:spPr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Latn-CS" kern="1200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Mit o amoralnom biznisu</a:t>
            </a:r>
            <a:endParaRPr lang="en-US" kern="1200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42938" y="357188"/>
            <a:ext cx="8229600" cy="1143000"/>
          </a:xfrm>
        </p:spPr>
        <p:txBody>
          <a:bodyPr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x-none" sz="3600" b="0" smtClean="0">
                <a:solidFill>
                  <a:srgbClr val="7030A0"/>
                </a:solidFill>
              </a:rPr>
              <a:t>Profesionalna pravila i moralne obaveze</a:t>
            </a:r>
            <a:endParaRPr lang="fr-FR" sz="3600" b="0" smtClean="0">
              <a:solidFill>
                <a:srgbClr val="7030A0"/>
              </a:solidFill>
            </a:endParaRPr>
          </a:p>
        </p:txBody>
      </p:sp>
      <p:sp>
        <p:nvSpPr>
          <p:cNvPr id="165890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79388" y="2060575"/>
            <a:ext cx="8713787" cy="5026025"/>
          </a:xfrm>
        </p:spPr>
        <p:txBody>
          <a:bodyPr/>
          <a:lstStyle/>
          <a:p>
            <a:pPr marL="273050" indent="-273050" eaLnBrk="1" hangingPunct="1">
              <a:lnSpc>
                <a:spcPct val="90000"/>
              </a:lnSpc>
            </a:pPr>
            <a:r>
              <a:rPr lang="hsb-DE" altLang="en-US" sz="2400" smtClean="0"/>
              <a:t>Profesije i pripadnici profesija zaslu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uju ve</a:t>
            </a:r>
            <a:r>
              <a:rPr lang="sr-Latn-CS" altLang="en-US" sz="2400" smtClean="0"/>
              <a:t>ć</a:t>
            </a:r>
            <a:r>
              <a:rPr lang="hsb-DE" altLang="en-US" sz="2400" smtClean="0"/>
              <a:t>u autonomiju na svom podru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ju delovanja nego drugi pod uslovom da sebi name</a:t>
            </a:r>
            <a:r>
              <a:rPr lang="sr-Latn-CS" altLang="en-US" sz="2400" smtClean="0"/>
              <a:t>ć</a:t>
            </a:r>
            <a:r>
              <a:rPr lang="hsb-DE" altLang="en-US" sz="2400" smtClean="0"/>
              <a:t>u </a:t>
            </a:r>
            <a:r>
              <a:rPr lang="hsb-DE" altLang="en-US" sz="2400" b="1" i="1" smtClean="0"/>
              <a:t>vi</a:t>
            </a:r>
            <a:r>
              <a:rPr lang="sr-Latn-CS" altLang="en-US" sz="2400" b="1" i="1" smtClean="0"/>
              <a:t>š</a:t>
            </a:r>
            <a:r>
              <a:rPr lang="hsb-DE" altLang="en-US" sz="2400" b="1" i="1" smtClean="0"/>
              <a:t>e zahteve</a:t>
            </a:r>
            <a:r>
              <a:rPr lang="hsb-DE" altLang="en-US" sz="2400" i="1" smtClean="0"/>
              <a:t> </a:t>
            </a:r>
            <a:r>
              <a:rPr lang="hsb-DE" altLang="en-US" sz="2400" smtClean="0"/>
              <a:t>od onih koji va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e za druge i da ispunjavaju te zahteve. </a:t>
            </a:r>
          </a:p>
          <a:p>
            <a:pPr marL="273050" indent="-273050" eaLnBrk="1" hangingPunct="1">
              <a:lnSpc>
                <a:spcPct val="90000"/>
              </a:lnSpc>
              <a:spcBef>
                <a:spcPts val="1800"/>
              </a:spcBef>
            </a:pPr>
            <a:r>
              <a:rPr lang="hsb-DE" altLang="en-US" sz="2400" smtClean="0"/>
              <a:t>Specifi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na priroda tih zahteva razlikuje se od profesije do profesije ali su svi usmereni </a:t>
            </a:r>
            <a:r>
              <a:rPr lang="hsb-DE" altLang="en-US" sz="2400" b="1" i="1" smtClean="0">
                <a:solidFill>
                  <a:srgbClr val="800080"/>
                </a:solidFill>
              </a:rPr>
              <a:t>na slu</a:t>
            </a:r>
            <a:r>
              <a:rPr lang="sr-Latn-CS" altLang="en-US" sz="2400" b="1" i="1" smtClean="0">
                <a:solidFill>
                  <a:srgbClr val="800080"/>
                </a:solidFill>
              </a:rPr>
              <a:t>ž</a:t>
            </a:r>
            <a:r>
              <a:rPr lang="hsb-DE" altLang="en-US" sz="2400" b="1" i="1" smtClean="0">
                <a:solidFill>
                  <a:srgbClr val="800080"/>
                </a:solidFill>
              </a:rPr>
              <a:t>enje dru</a:t>
            </a:r>
            <a:r>
              <a:rPr lang="sr-Latn-CS" altLang="en-US" sz="2400" b="1" i="1" smtClean="0">
                <a:solidFill>
                  <a:srgbClr val="800080"/>
                </a:solidFill>
              </a:rPr>
              <a:t>š</a:t>
            </a:r>
            <a:r>
              <a:rPr lang="hsb-DE" altLang="en-US" sz="2400" b="1" i="1" smtClean="0">
                <a:solidFill>
                  <a:srgbClr val="800080"/>
                </a:solidFill>
              </a:rPr>
              <a:t>tvu</a:t>
            </a:r>
            <a:r>
              <a:rPr lang="hsb-DE" altLang="en-US" sz="2400" b="1" i="1" smtClean="0">
                <a:solidFill>
                  <a:srgbClr val="00B0F0"/>
                </a:solidFill>
              </a:rPr>
              <a:t> </a:t>
            </a:r>
            <a:r>
              <a:rPr lang="hsb-DE" altLang="en-US" sz="2400" smtClean="0"/>
              <a:t>i </a:t>
            </a:r>
            <a:r>
              <a:rPr lang="hsb-DE" altLang="en-US" sz="2400" b="1" i="1" smtClean="0">
                <a:solidFill>
                  <a:srgbClr val="800080"/>
                </a:solidFill>
              </a:rPr>
              <a:t>za</a:t>
            </a:r>
            <a:r>
              <a:rPr lang="sr-Latn-CS" altLang="en-US" sz="2400" b="1" i="1" smtClean="0">
                <a:solidFill>
                  <a:srgbClr val="800080"/>
                </a:solidFill>
              </a:rPr>
              <a:t>š</a:t>
            </a:r>
            <a:r>
              <a:rPr lang="hsb-DE" altLang="en-US" sz="2400" b="1" i="1" smtClean="0">
                <a:solidFill>
                  <a:srgbClr val="800080"/>
                </a:solidFill>
              </a:rPr>
              <a:t>titi dobrobiti dru</a:t>
            </a:r>
            <a:r>
              <a:rPr lang="sr-Latn-CS" altLang="en-US" sz="2400" b="1" i="1" smtClean="0">
                <a:solidFill>
                  <a:srgbClr val="800080"/>
                </a:solidFill>
              </a:rPr>
              <a:t>š</a:t>
            </a:r>
            <a:r>
              <a:rPr lang="hsb-DE" altLang="en-US" sz="2400" b="1" i="1" smtClean="0">
                <a:solidFill>
                  <a:srgbClr val="800080"/>
                </a:solidFill>
              </a:rPr>
              <a:t>tva, kao i klijenata </a:t>
            </a:r>
            <a:r>
              <a:rPr lang="sr-Latn-CS" altLang="en-US" sz="2400" smtClean="0"/>
              <a:t>(</a:t>
            </a:r>
            <a:r>
              <a:rPr lang="hsb-DE" altLang="en-US" sz="2400" smtClean="0"/>
              <a:t>ili pacijenata)</a:t>
            </a:r>
            <a:endParaRPr lang="fr-FR" altLang="en-US" sz="2400" smtClean="0"/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14313" y="1143000"/>
            <a:ext cx="8569325" cy="3222625"/>
          </a:xfrm>
          <a:solidFill>
            <a:schemeClr val="bg2">
              <a:lumMod val="90000"/>
            </a:schemeClr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273050" indent="-273050" algn="ctr" eaLnBrk="1" hangingPunct="1">
              <a:buFont typeface="Wingdings" pitchFamily="2" charset="2"/>
              <a:buNone/>
            </a:pPr>
            <a:r>
              <a:rPr lang="en-US" sz="3700" smtClean="0"/>
              <a:t>	</a:t>
            </a:r>
            <a:r>
              <a:rPr lang="en-US" sz="3700" b="1" smtClean="0"/>
              <a:t>Kada neko postane pripadnik profesije on ne samo da preuzima na sebe moralnu obavezu kao pojedinačni pripadnik profesije već deli i kolektivne moralne obaveze profesije</a:t>
            </a:r>
            <a:endParaRPr lang="fr-FR" sz="3700" b="1" smtClean="0"/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0"/>
            <a:ext cx="9144000" cy="685800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273050" indent="-273050" algn="ctr" eaLnBrk="1" hangingPunct="1">
              <a:buFont typeface="Wingdings 3" pitchFamily="18" charset="2"/>
              <a:buNone/>
            </a:pPr>
            <a:endParaRPr lang="en-US" sz="3300" smtClean="0">
              <a:latin typeface="Arial" charset="0"/>
            </a:endParaRPr>
          </a:p>
          <a:p>
            <a:pPr marL="273050" indent="-273050" algn="ctr" eaLnBrk="1" hangingPunct="1">
              <a:buFont typeface="Wingdings 3" pitchFamily="18" charset="2"/>
              <a:buNone/>
            </a:pPr>
            <a:r>
              <a:rPr lang="en-US" sz="330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Pripadnik neke profesije ima obavezu da:</a:t>
            </a:r>
            <a:endParaRPr lang="en-US" sz="3300" smtClean="0">
              <a:latin typeface="Arial" charset="0"/>
            </a:endParaRPr>
          </a:p>
          <a:p>
            <a:pPr marL="273050" indent="-273050" algn="ctr" eaLnBrk="1" hangingPunct="1">
              <a:buFont typeface="Wingdings 3" pitchFamily="18" charset="2"/>
              <a:buNone/>
            </a:pPr>
            <a:endParaRPr lang="en-US" sz="3300" smtClean="0">
              <a:latin typeface="Arial" charset="0"/>
            </a:endParaRPr>
          </a:p>
          <a:p>
            <a:pPr marL="273050" indent="-273050" eaLnBrk="1" hangingPunct="1">
              <a:spcBef>
                <a:spcPts val="1200"/>
              </a:spcBef>
            </a:pPr>
            <a:r>
              <a:rPr lang="en-US" sz="2800" smtClean="0">
                <a:ea typeface="Arial Unicode MS" pitchFamily="34" charset="-128"/>
                <a:cs typeface="Arial Unicode MS" pitchFamily="34" charset="-128"/>
              </a:rPr>
              <a:t>vodi računa i o ponašanju ostalih pripadnika svoje profesije, 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en-US" sz="2800" smtClean="0">
                <a:ea typeface="Arial Unicode MS" pitchFamily="34" charset="-128"/>
                <a:cs typeface="Arial Unicode MS" pitchFamily="34" charset="-128"/>
              </a:rPr>
              <a:t>pomaže u  menjanju profesionalnih struktura ukoliko je to potrebno  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en-US" sz="2800" smtClean="0">
                <a:ea typeface="Arial Unicode MS" pitchFamily="34" charset="-128"/>
                <a:cs typeface="Arial Unicode MS" pitchFamily="34" charset="-128"/>
              </a:rPr>
              <a:t>brine o uticaju profesije na društvo (</a:t>
            </a:r>
            <a:r>
              <a:rPr lang="en-US" sz="2800" i="1" smtClean="0">
                <a:ea typeface="Arial Unicode MS" pitchFamily="34" charset="-128"/>
                <a:cs typeface="Arial Unicode MS" pitchFamily="34" charset="-128"/>
              </a:rPr>
              <a:t>ovo poslednje nažalost često nedostaje kodeksima</a:t>
            </a:r>
            <a:r>
              <a:rPr lang="en-US" sz="2800" smtClean="0">
                <a:ea typeface="Arial Unicode MS" pitchFamily="34" charset="-128"/>
                <a:cs typeface="Arial Unicode MS" pitchFamily="34" charset="-128"/>
              </a:rPr>
              <a:t>).</a:t>
            </a:r>
            <a:endParaRPr lang="en-US" sz="2800" smtClean="0"/>
          </a:p>
          <a:p>
            <a:pPr marL="273050" indent="-273050" eaLnBrk="1" hangingPunct="1">
              <a:spcBef>
                <a:spcPts val="1200"/>
              </a:spcBef>
            </a:pPr>
            <a:r>
              <a:rPr lang="en-US" sz="2800" smtClean="0">
                <a:ea typeface="Arial Unicode MS" pitchFamily="34" charset="-128"/>
                <a:cs typeface="Arial Unicode MS" pitchFamily="34" charset="-128"/>
              </a:rPr>
              <a:t>Moralna obaveza pripadnika neke profesije ne svodi se samo na delovanje pojedinca.</a:t>
            </a:r>
            <a:endParaRPr lang="fr-FR" sz="2800" smtClean="0"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50825" y="549275"/>
            <a:ext cx="8501063" cy="5429250"/>
          </a:xfrm>
          <a:solidFill>
            <a:schemeClr val="bg2">
              <a:lumMod val="90000"/>
              <a:alpha val="50196"/>
            </a:schemeClr>
          </a:solidFill>
          <a:ln>
            <a:solidFill>
              <a:srgbClr val="800080"/>
            </a:solidFill>
          </a:ln>
        </p:spPr>
        <p:txBody>
          <a:bodyPr>
            <a:normAutofit/>
          </a:bodyPr>
          <a:lstStyle/>
          <a:p>
            <a:pPr marL="273050" indent="-273050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US" sz="3600" smtClean="0">
                <a:latin typeface="Arial" charset="0"/>
                <a:cs typeface="Aharoni" pitchFamily="2" charset="-79"/>
              </a:rPr>
              <a:t>Sukobi interesa</a:t>
            </a:r>
          </a:p>
          <a:p>
            <a:pPr marL="273050" indent="-273050" eaLnBrk="1" hangingPunct="1">
              <a:lnSpc>
                <a:spcPct val="90000"/>
              </a:lnSpc>
              <a:buFont typeface="Arial" charset="0"/>
              <a:buChar char="•"/>
            </a:pPr>
            <a:endParaRPr lang="en-US" sz="2400" smtClean="0">
              <a:latin typeface="Arial" charset="0"/>
              <a:cs typeface="Aharoni" pitchFamily="2" charset="-79"/>
            </a:endParaRPr>
          </a:p>
          <a:p>
            <a:pPr marL="273050" indent="-273050" eaLnBrk="1" hangingPunct="1">
              <a:lnSpc>
                <a:spcPct val="90000"/>
              </a:lnSpc>
              <a:buFont typeface="Arial" charset="0"/>
              <a:buChar char="•"/>
            </a:pPr>
            <a:endParaRPr lang="en-US" sz="2400" smtClean="0">
              <a:latin typeface="Arial" charset="0"/>
              <a:cs typeface="Aharoni" pitchFamily="2" charset="-79"/>
            </a:endParaRPr>
          </a:p>
          <a:p>
            <a:pPr marL="273050" indent="-273050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smtClean="0">
                <a:latin typeface="Calibri" pitchFamily="34" charset="0"/>
                <a:cs typeface="Aharoni" pitchFamily="2" charset="-79"/>
              </a:rPr>
              <a:t>Pripadnici neke profesije ponekada se suočavaju sa posebnim moralnim problemima u firmama zbog </a:t>
            </a:r>
            <a:r>
              <a:rPr lang="en-US" sz="2400" b="1" i="1" smtClean="0">
                <a:latin typeface="Calibri" pitchFamily="34" charset="0"/>
                <a:cs typeface="Aharoni" pitchFamily="2" charset="-79"/>
              </a:rPr>
              <a:t>sukoba interesa </a:t>
            </a:r>
            <a:r>
              <a:rPr lang="en-US" sz="2400" smtClean="0">
                <a:latin typeface="Calibri" pitchFamily="34" charset="0"/>
                <a:cs typeface="Aharoni" pitchFamily="2" charset="-79"/>
              </a:rPr>
              <a:t>između njihovih profesionalnih obaveza i zahteva njihovih poslodavaca (npr., inženjeri, lekari koji rade u kompanijama) </a:t>
            </a:r>
          </a:p>
          <a:p>
            <a:pPr marL="273050" indent="-273050" eaLnBrk="1" hangingPunct="1">
              <a:lnSpc>
                <a:spcPct val="90000"/>
              </a:lnSpc>
              <a:spcBef>
                <a:spcPct val="60000"/>
              </a:spcBef>
              <a:buFont typeface="Arial" charset="0"/>
              <a:buChar char="•"/>
            </a:pPr>
            <a:r>
              <a:rPr lang="en-US" sz="2400" smtClean="0">
                <a:latin typeface="Calibri" pitchFamily="34" charset="0"/>
                <a:cs typeface="Aharoni" pitchFamily="2" charset="-79"/>
              </a:rPr>
              <a:t>Profesije bi trebalo da ustaju u odbranu onih iz svojih redova koji  takvim slučajevima postupaju u skladu sa </a:t>
            </a:r>
            <a:r>
              <a:rPr lang="en-US" sz="2400" b="1" i="1" smtClean="0">
                <a:latin typeface="Calibri" pitchFamily="34" charset="0"/>
                <a:cs typeface="Aharoni" pitchFamily="2" charset="-79"/>
              </a:rPr>
              <a:t>višim standardima profesije</a:t>
            </a:r>
            <a:r>
              <a:rPr lang="en-US" sz="2400" i="1" smtClean="0">
                <a:latin typeface="Calibri" pitchFamily="34" charset="0"/>
                <a:cs typeface="Aharoni" pitchFamily="2" charset="-79"/>
              </a:rPr>
              <a:t>.</a:t>
            </a:r>
            <a:endParaRPr lang="fr-FR" sz="2400" i="1" smtClean="0">
              <a:latin typeface="Calibri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88913"/>
            <a:ext cx="9144000" cy="5688012"/>
          </a:xfr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txBody>
          <a:bodyPr>
            <a:normAutofit/>
          </a:bodyPr>
          <a:lstStyle/>
          <a:p>
            <a:pPr marL="273050" indent="-273050" algn="ctr"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en-US" b="1" i="1" smtClean="0"/>
              <a:t>	</a:t>
            </a:r>
          </a:p>
          <a:p>
            <a:pPr marL="273050" indent="-273050" algn="ctr"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en-US" sz="4000" b="1" i="1" smtClean="0"/>
              <a:t>Prima facie obaveze ispred profesionalnih!</a:t>
            </a:r>
          </a:p>
          <a:p>
            <a:pPr marL="273050" indent="-273050" algn="ctr" eaLnBrk="1" hangingPunct="1">
              <a:lnSpc>
                <a:spcPct val="120000"/>
              </a:lnSpc>
              <a:buFont typeface="Wingdings" pitchFamily="2" charset="2"/>
              <a:buNone/>
            </a:pPr>
            <a:endParaRPr lang="en-US" sz="2800" b="1" smtClean="0">
              <a:solidFill>
                <a:srgbClr val="FF3300"/>
              </a:solidFill>
            </a:endParaRPr>
          </a:p>
          <a:p>
            <a:pPr marL="273050" indent="-273050" algn="ctr"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en-US" sz="2800" b="1" smtClean="0">
                <a:solidFill>
                  <a:srgbClr val="990000"/>
                </a:solidFill>
              </a:rPr>
              <a:t>Pošto su pripadnici profesija pre svega moralna bića, a tek potom pripadnici profesije, profesionalna etika ne može nikoga da oslobodi opštih moralnih obaveza koje važe za sve ljude (</a:t>
            </a:r>
            <a:r>
              <a:rPr lang="en-US" sz="2800" b="1" i="1" smtClean="0">
                <a:solidFill>
                  <a:srgbClr val="990000"/>
                </a:solidFill>
              </a:rPr>
              <a:t>prima facie </a:t>
            </a:r>
            <a:r>
              <a:rPr lang="en-US" sz="2800" b="1" smtClean="0">
                <a:solidFill>
                  <a:srgbClr val="990000"/>
                </a:solidFill>
              </a:rPr>
              <a:t>obaveze</a:t>
            </a:r>
            <a:r>
              <a:rPr lang="en-US" sz="2800" b="1" smtClean="0">
                <a:solidFill>
                  <a:srgbClr val="0033CC"/>
                </a:solidFill>
              </a:rPr>
              <a:t>) </a:t>
            </a:r>
            <a:endParaRPr lang="fr-FR" sz="2800" b="1" smtClean="0">
              <a:solidFill>
                <a:srgbClr val="0033CC"/>
              </a:solidFill>
            </a:endParaRP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79388" y="404813"/>
            <a:ext cx="8713787" cy="5329237"/>
          </a:xfr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marL="273050" indent="-273050" algn="ctr" eaLnBrk="1" hangingPunct="1">
              <a:buFont typeface="Wingdings" pitchFamily="2" charset="2"/>
              <a:buNone/>
            </a:pPr>
            <a:r>
              <a:rPr lang="en-US" sz="2900" b="1" i="1" smtClean="0">
                <a:latin typeface="Calibri" pitchFamily="34" charset="0"/>
              </a:rPr>
              <a:t>	</a:t>
            </a:r>
            <a:r>
              <a:rPr lang="en-US" sz="2900" b="1" i="1" smtClean="0"/>
              <a:t>Profesionalne obaveze </a:t>
            </a:r>
          </a:p>
          <a:p>
            <a:pPr marL="273050" indent="-273050" algn="just" eaLnBrk="1" hangingPunct="1">
              <a:buFont typeface="Wingdings" pitchFamily="2" charset="2"/>
              <a:buChar char=""/>
            </a:pPr>
            <a:endParaRPr lang="en-US" sz="2900" b="1" i="1" smtClean="0"/>
          </a:p>
          <a:p>
            <a:pPr marL="273050" indent="-273050" algn="just" eaLnBrk="1" hangingPunct="1">
              <a:buFont typeface="Wingdings" pitchFamily="2" charset="2"/>
              <a:buChar char=""/>
            </a:pPr>
            <a:r>
              <a:rPr lang="en-US" sz="2800" b="1" smtClean="0">
                <a:solidFill>
                  <a:srgbClr val="03495C"/>
                </a:solidFill>
                <a:latin typeface="Times New Roman" pitchFamily="18" charset="0"/>
              </a:rPr>
              <a:t> </a:t>
            </a:r>
            <a:r>
              <a:rPr lang="en-US" sz="2800" b="1" smtClean="0">
                <a:latin typeface="Times New Roman" pitchFamily="18" charset="0"/>
              </a:rPr>
              <a:t>Opredeljenje za pripadnost nekoj profesiji znači opredeljenje za </a:t>
            </a:r>
            <a:r>
              <a:rPr lang="en-US" sz="2800" b="1" i="1" smtClean="0">
                <a:latin typeface="Times New Roman" pitchFamily="18" charset="0"/>
              </a:rPr>
              <a:t>veće, </a:t>
            </a:r>
            <a:r>
              <a:rPr lang="en-US" sz="2800" b="1" smtClean="0">
                <a:latin typeface="Times New Roman" pitchFamily="18" charset="0"/>
              </a:rPr>
              <a:t>a ne za manje moralne obaveze.</a:t>
            </a:r>
          </a:p>
          <a:p>
            <a:pPr marL="273050" indent="-273050" algn="just" eaLnBrk="1" hangingPunct="1">
              <a:buFont typeface="Wingdings" pitchFamily="2" charset="2"/>
              <a:buChar char=""/>
            </a:pPr>
            <a:endParaRPr lang="en-US" sz="2800" b="1" smtClean="0">
              <a:latin typeface="Times New Roman" pitchFamily="18" charset="0"/>
            </a:endParaRPr>
          </a:p>
          <a:p>
            <a:pPr marL="273050" indent="-273050" algn="just" eaLnBrk="1" hangingPunct="1">
              <a:buFont typeface="Wingdings" pitchFamily="2" charset="2"/>
              <a:buChar char=""/>
            </a:pPr>
            <a:r>
              <a:rPr lang="en-US" sz="2800" b="1" smtClean="0">
                <a:latin typeface="Times New Roman" pitchFamily="18" charset="0"/>
              </a:rPr>
              <a:t>Samo u meri u kojoj njeni pripadnici ispunjavaju te moralne obaveze, određena profesija zaslužuje poštovanje javnosti</a:t>
            </a:r>
            <a:endParaRPr lang="fr-FR" sz="2800" b="1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TextBox 1"/>
          <p:cNvSpPr txBox="1">
            <a:spLocks noChangeArrowheads="1"/>
          </p:cNvSpPr>
          <p:nvPr/>
        </p:nvSpPr>
        <p:spPr bwMode="auto">
          <a:xfrm>
            <a:off x="1500188" y="2214563"/>
            <a:ext cx="6500812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3200"/>
              <a:t>MARKETING, ISTINA I OGLAŠAVANJE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TextBox 1"/>
          <p:cNvSpPr txBox="1">
            <a:spLocks noChangeArrowheads="1"/>
          </p:cNvSpPr>
          <p:nvPr/>
        </p:nvSpPr>
        <p:spPr bwMode="auto">
          <a:xfrm>
            <a:off x="500063" y="1785938"/>
            <a:ext cx="807243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3600"/>
              <a:t>MARKETING</a:t>
            </a:r>
          </a:p>
          <a:p>
            <a:pPr eaLnBrk="1" hangingPunct="1"/>
            <a:endParaRPr lang="en-US" altLang="en-US" sz="3600"/>
          </a:p>
          <a:p>
            <a:pPr eaLnBrk="1" hangingPunct="1">
              <a:buFontTx/>
              <a:buChar char="-"/>
            </a:pPr>
            <a:r>
              <a:rPr lang="en-US" altLang="en-US" sz="2400"/>
              <a:t>Iskušenje da se manipuliše tržištem i da se mogućnost neuspeha smanji nezakonitim i nemoralnim sredstvima.</a:t>
            </a:r>
          </a:p>
          <a:p>
            <a:pPr eaLnBrk="1" hangingPunct="1">
              <a:buFontTx/>
              <a:buChar char="-"/>
            </a:pPr>
            <a:endParaRPr lang="en-US" altLang="en-US" sz="2400"/>
          </a:p>
          <a:p>
            <a:pPr eaLnBrk="1" hangingPunct="1">
              <a:buFontTx/>
              <a:buChar char="-"/>
            </a:pPr>
            <a:r>
              <a:rPr lang="en-US" altLang="en-US" sz="2400"/>
              <a:t>Moralni izazovi i sporne prakse: konkurencija, određivanje cena, licitiranje, oglašavanje</a:t>
            </a:r>
          </a:p>
          <a:p>
            <a:pPr eaLnBrk="1" hangingPunct="1"/>
            <a:endParaRPr lang="en-US" altLang="en-US" sz="2400"/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TextBox 1"/>
          <p:cNvSpPr txBox="1">
            <a:spLocks noChangeArrowheads="1"/>
          </p:cNvSpPr>
          <p:nvPr/>
        </p:nvSpPr>
        <p:spPr bwMode="auto">
          <a:xfrm>
            <a:off x="642938" y="1000125"/>
            <a:ext cx="7786687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3600"/>
              <a:t>Konkurencija</a:t>
            </a:r>
          </a:p>
          <a:p>
            <a:pPr eaLnBrk="1" hangingPunct="1"/>
            <a:endParaRPr lang="en-US" altLang="en-US" sz="3600"/>
          </a:p>
          <a:p>
            <a:pPr eaLnBrk="1" hangingPunct="1"/>
            <a:r>
              <a:rPr lang="en-US" altLang="en-US" sz="2400"/>
              <a:t>- Konkurentnost omogućava efikasnost tržišta i korist za sve potrošače tako što obezbeđuje mnoštvo razne robe po najboljim cenama.</a:t>
            </a:r>
          </a:p>
          <a:p>
            <a:pPr eaLnBrk="1" hangingPunct="1"/>
            <a:r>
              <a:rPr lang="en-US" altLang="en-US" sz="2400"/>
              <a:t>- Kupac ima koristi samo ako je postupak nametanja pošten.</a:t>
            </a:r>
          </a:p>
          <a:p>
            <a:pPr eaLnBrk="1" hangingPunct="1"/>
            <a:r>
              <a:rPr lang="en-US" altLang="en-US" sz="2400"/>
              <a:t>- Nepošteno nadmetanje urušava sistem. Regulativa vlade nije dovoljna.</a:t>
            </a:r>
          </a:p>
          <a:p>
            <a:pPr eaLnBrk="1" hangingPunct="1"/>
            <a:r>
              <a:rPr lang="en-US" altLang="en-US" sz="2400"/>
              <a:t>- Stalno prisutno iskušenje da se prekrše merila poštenja i časnog nadmetanja radi nečije lične koristi.</a:t>
            </a:r>
          </a:p>
          <a:p>
            <a:pPr eaLnBrk="1" hangingPunct="1"/>
            <a:endParaRPr lang="en-US" altLang="en-US" sz="3600"/>
          </a:p>
          <a:p>
            <a:pPr eaLnBrk="1" hangingPunct="1"/>
            <a:endParaRPr lang="en-US" altLang="en-US" sz="3600"/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TextBox 1"/>
          <p:cNvSpPr txBox="1">
            <a:spLocks noChangeArrowheads="1"/>
          </p:cNvSpPr>
          <p:nvPr/>
        </p:nvSpPr>
        <p:spPr bwMode="auto">
          <a:xfrm>
            <a:off x="642938" y="928688"/>
            <a:ext cx="7786687" cy="760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3200"/>
              <a:t>MONOPOL</a:t>
            </a:r>
          </a:p>
          <a:p>
            <a:pPr eaLnBrk="1" hangingPunct="1"/>
            <a:endParaRPr lang="en-US" altLang="en-US" sz="2400"/>
          </a:p>
          <a:p>
            <a:pPr eaLnBrk="1" hangingPunct="1">
              <a:buFontTx/>
              <a:buChar char="-"/>
            </a:pPr>
            <a:r>
              <a:rPr lang="en-US" altLang="en-US" sz="2400"/>
              <a:t>Osnovni način potkopavanja konkurencije</a:t>
            </a:r>
          </a:p>
          <a:p>
            <a:pPr eaLnBrk="1" hangingPunct="1">
              <a:buFontTx/>
              <a:buChar char="-"/>
            </a:pPr>
            <a:r>
              <a:rPr lang="en-US" altLang="en-US" sz="2400"/>
              <a:t> Kako neka firma uspostavlja monopol?</a:t>
            </a:r>
          </a:p>
          <a:p>
            <a:pPr eaLnBrk="1" hangingPunct="1">
              <a:buFontTx/>
              <a:buChar char="-"/>
            </a:pPr>
            <a:r>
              <a:rPr lang="en-US" altLang="en-US" sz="2400"/>
              <a:t> Dominacija – veliki udeo na tržištu.</a:t>
            </a:r>
          </a:p>
          <a:p>
            <a:pPr eaLnBrk="1" hangingPunct="1">
              <a:buFontTx/>
              <a:buChar char="-"/>
            </a:pPr>
            <a:r>
              <a:rPr lang="en-US" altLang="en-US" sz="2400"/>
              <a:t> Kupovanje ili onemogućavanje konkurencije.</a:t>
            </a:r>
          </a:p>
          <a:p>
            <a:pPr eaLnBrk="1" hangingPunct="1">
              <a:buFontTx/>
              <a:buChar char="-"/>
            </a:pPr>
            <a:r>
              <a:rPr lang="en-US" altLang="en-US" sz="2400"/>
              <a:t> Istiskivanje konkurenata prodajom robe ispod cene</a:t>
            </a:r>
          </a:p>
          <a:p>
            <a:pPr eaLnBrk="1" hangingPunct="1">
              <a:buFontTx/>
              <a:buChar char="-"/>
            </a:pPr>
            <a:r>
              <a:rPr lang="en-US" altLang="en-US" sz="2400"/>
              <a:t>Tajni dogovori – udruživanje i nameštanje cene.</a:t>
            </a:r>
          </a:p>
          <a:p>
            <a:pPr eaLnBrk="1" hangingPunct="1">
              <a:buFontTx/>
              <a:buChar char="-"/>
            </a:pPr>
            <a:endParaRPr lang="en-US" altLang="en-US" sz="2400"/>
          </a:p>
          <a:p>
            <a:pPr eaLnBrk="1" hangingPunct="1">
              <a:buFontTx/>
              <a:buChar char="-"/>
            </a:pPr>
            <a:r>
              <a:rPr lang="en-US" altLang="en-US" sz="2400"/>
              <a:t>Ostala nemoralna sredstva</a:t>
            </a:r>
            <a:r>
              <a:rPr lang="en-US" altLang="en-US" sz="2400">
                <a:solidFill>
                  <a:srgbClr val="990000"/>
                </a:solidFill>
              </a:rPr>
              <a:t>: laganje, krađa korporacijskih tajni, kršenje ugovora, iznošenje na tržište velike količine jeftine robe, plaćanje mita i provizije.</a:t>
            </a:r>
          </a:p>
          <a:p>
            <a:pPr eaLnBrk="1" hangingPunct="1"/>
            <a:endParaRPr lang="en-US" altLang="en-US" sz="2400"/>
          </a:p>
          <a:p>
            <a:pPr eaLnBrk="1" hangingPunct="1"/>
            <a:endParaRPr lang="en-US" altLang="en-US" sz="2400"/>
          </a:p>
          <a:p>
            <a:pPr eaLnBrk="1" hangingPunct="1"/>
            <a:endParaRPr lang="en-US" altLang="en-US" sz="2400"/>
          </a:p>
          <a:p>
            <a:pPr eaLnBrk="1" hangingPunct="1"/>
            <a:endParaRPr lang="en-US" altLang="en-US" sz="2400"/>
          </a:p>
          <a:p>
            <a:pPr eaLnBrk="1" hangingPunct="1"/>
            <a:endParaRPr lang="en-US" altLang="en-US" sz="2400"/>
          </a:p>
          <a:p>
            <a:pPr eaLnBrk="1" hangingPunct="1"/>
            <a:endParaRPr lang="en-US" altLang="en-US" sz="2400"/>
          </a:p>
          <a:p>
            <a:pPr eaLnBrk="1" hangingPunct="1"/>
            <a:endParaRPr lang="en-US" altLang="en-US"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Content Placeholder 1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sr-Latn-CS" altLang="en-US" sz="4400" b="1" i="1" smtClean="0"/>
              <a:t>Zašto je to mit</a:t>
            </a:r>
            <a:r>
              <a:rPr lang="en-US" altLang="en-US" sz="4400" b="1" i="1" smtClean="0"/>
              <a:t>,</a:t>
            </a:r>
            <a:r>
              <a:rPr lang="sr-Latn-CS" altLang="en-US" sz="4400" b="1" i="1" smtClean="0"/>
              <a:t> a ne istina?</a:t>
            </a:r>
          </a:p>
          <a:p>
            <a:pPr eaLnBrk="1" hangingPunct="1">
              <a:spcBef>
                <a:spcPts val="1800"/>
              </a:spcBef>
            </a:pPr>
            <a:r>
              <a:rPr lang="sr-Latn-CS" altLang="en-US" sz="4400" b="1" i="1" smtClean="0"/>
              <a:t>Šta se svesno ili nesvesno previđa? </a:t>
            </a:r>
            <a:endParaRPr lang="en-US" altLang="en-US" sz="4400" b="1" i="1" smtClean="0"/>
          </a:p>
          <a:p>
            <a:pPr eaLnBrk="1" hangingPunct="1"/>
            <a:endParaRPr lang="en-US" altLang="en-US" sz="4400" smtClean="0"/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TextBox 1"/>
          <p:cNvSpPr txBox="1">
            <a:spLocks noChangeArrowheads="1"/>
          </p:cNvSpPr>
          <p:nvPr/>
        </p:nvSpPr>
        <p:spPr bwMode="auto">
          <a:xfrm>
            <a:off x="142875" y="214313"/>
            <a:ext cx="9001125" cy="1061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3600"/>
              <a:t>Određivanje cena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2400">
                <a:latin typeface="Times New Roman" pitchFamily="18" charset="0"/>
              </a:rPr>
              <a:t>Poštena konkurencija podstiče proizvođače da svoj proizvod ceni prema njegovoj stvarnoj vrednosti.</a:t>
            </a:r>
          </a:p>
          <a:p>
            <a:pPr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>
                <a:latin typeface="Times New Roman" pitchFamily="18" charset="0"/>
              </a:rPr>
              <a:t>Određivanje previsoke cene radi sticanja obilne dobiti pri čemu se </a:t>
            </a:r>
            <a:r>
              <a:rPr lang="en-US" altLang="en-US" sz="2400">
                <a:solidFill>
                  <a:srgbClr val="990000"/>
                </a:solidFill>
                <a:latin typeface="Times New Roman" pitchFamily="18" charset="0"/>
              </a:rPr>
              <a:t>koristi monopolistički položaj ili neznanje kupca.</a:t>
            </a:r>
          </a:p>
          <a:p>
            <a:pPr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>
                <a:latin typeface="Times New Roman" pitchFamily="18" charset="0"/>
              </a:rPr>
              <a:t>Pozajmljivanje novca: kamate i zloupotreba tuđe nevolje.</a:t>
            </a:r>
          </a:p>
          <a:p>
            <a:pPr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>
                <a:latin typeface="Times New Roman" pitchFamily="18" charset="0"/>
              </a:rPr>
              <a:t>Određivanje visoke cene da bi se proizvod predstavio vrednijim.</a:t>
            </a:r>
          </a:p>
          <a:p>
            <a:pPr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>
                <a:latin typeface="Times New Roman" pitchFamily="18" charset="0"/>
              </a:rPr>
              <a:t>Dizanje cene od strane proizvođača računajući zaradu koju imaju ostali učesnici u lancu – sračunavanje maloprodajne cene.</a:t>
            </a:r>
          </a:p>
          <a:p>
            <a:pPr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>
                <a:latin typeface="Times New Roman" pitchFamily="18" charset="0"/>
              </a:rPr>
              <a:t>Fiktivno snižavanje cena.</a:t>
            </a:r>
          </a:p>
          <a:p>
            <a:pPr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>
                <a:latin typeface="Times New Roman" pitchFamily="18" charset="0"/>
              </a:rPr>
              <a:t>Određivanje najviše maloprodajne cene da bi se sprečila zloupotreba uslova tražnje.</a:t>
            </a:r>
          </a:p>
          <a:p>
            <a:pPr eaLnBrk="1" hangingPunct="1">
              <a:lnSpc>
                <a:spcPct val="150000"/>
              </a:lnSpc>
              <a:buFontTx/>
              <a:buChar char="-"/>
            </a:pPr>
            <a:endParaRPr lang="en-US" altLang="en-US" sz="2400">
              <a:latin typeface="Times New Roman" pitchFamily="18" charset="0"/>
            </a:endParaRPr>
          </a:p>
          <a:p>
            <a:pPr eaLnBrk="1" hangingPunct="1"/>
            <a:endParaRPr lang="en-US" altLang="en-US" sz="3600"/>
          </a:p>
          <a:p>
            <a:pPr eaLnBrk="1" hangingPunct="1"/>
            <a:endParaRPr lang="en-US" altLang="en-US" sz="3600"/>
          </a:p>
          <a:p>
            <a:pPr eaLnBrk="1" hangingPunct="1"/>
            <a:endParaRPr lang="en-US" altLang="en-US" sz="3600"/>
          </a:p>
          <a:p>
            <a:pPr eaLnBrk="1" hangingPunct="1"/>
            <a:endParaRPr lang="en-US" altLang="en-US" sz="3600"/>
          </a:p>
          <a:p>
            <a:pPr eaLnBrk="1" hangingPunct="1"/>
            <a:endParaRPr lang="en-US" altLang="en-US" sz="3600"/>
          </a:p>
          <a:p>
            <a:pPr eaLnBrk="1" hangingPunct="1"/>
            <a:endParaRPr lang="en-US" altLang="en-US" sz="3600"/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TextBox 1"/>
          <p:cNvSpPr txBox="1">
            <a:spLocks noChangeArrowheads="1"/>
          </p:cNvSpPr>
          <p:nvPr/>
        </p:nvSpPr>
        <p:spPr bwMode="auto">
          <a:xfrm>
            <a:off x="500063" y="642938"/>
            <a:ext cx="8215312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3600"/>
              <a:t>Licitiranje</a:t>
            </a:r>
          </a:p>
          <a:p>
            <a:pPr eaLnBrk="1" hangingPunct="1"/>
            <a:endParaRPr lang="en-US" altLang="en-US" sz="3600"/>
          </a:p>
          <a:p>
            <a:pPr eaLnBrk="1" hangingPunct="1"/>
            <a:r>
              <a:rPr lang="en-US" altLang="en-US" sz="2400"/>
              <a:t>Prodavac da dobije najvišu cenu, a kupac najnižu.</a:t>
            </a:r>
          </a:p>
          <a:p>
            <a:pPr eaLnBrk="1" hangingPunct="1">
              <a:buFontTx/>
              <a:buChar char="-"/>
            </a:pPr>
            <a:r>
              <a:rPr lang="en-US" altLang="en-US" sz="2400"/>
              <a:t>Pitanje moralne opravdanosti tajnosti – jednaki uslovi za sve učesnike.</a:t>
            </a:r>
          </a:p>
          <a:p>
            <a:pPr eaLnBrk="1" hangingPunct="1">
              <a:buFontTx/>
              <a:buChar char="-"/>
            </a:pPr>
            <a:r>
              <a:rPr lang="en-US" altLang="en-US" sz="2400"/>
              <a:t>Pitanje velikih vladinih projekata koje može da obavi mali broj firmi.</a:t>
            </a:r>
          </a:p>
          <a:p>
            <a:pPr eaLnBrk="1" hangingPunct="1">
              <a:buFontTx/>
              <a:buChar char="-"/>
            </a:pPr>
            <a:r>
              <a:rPr lang="en-US" altLang="en-US" sz="2400"/>
              <a:t>Prekoračivanje troškova i vezivanje za jednog snadbevača. Uslovi licitiranja i lažno predstavljanje.</a:t>
            </a:r>
          </a:p>
          <a:p>
            <a:pPr eaLnBrk="1" hangingPunct="1">
              <a:buFontTx/>
              <a:buChar char="-"/>
            </a:pPr>
            <a:r>
              <a:rPr lang="en-US" altLang="en-US" sz="2400"/>
              <a:t>Određivanje niže cene za glavni artikal uz povećanje cena rezervnih delova.</a:t>
            </a:r>
          </a:p>
          <a:p>
            <a:pPr eaLnBrk="1" hangingPunct="1">
              <a:buFontTx/>
              <a:buChar char="-"/>
            </a:pPr>
            <a:r>
              <a:rPr lang="en-US" altLang="en-US" sz="2400"/>
              <a:t>Curenje informacija. </a:t>
            </a:r>
          </a:p>
          <a:p>
            <a:pPr eaLnBrk="1" hangingPunct="1">
              <a:buFontTx/>
              <a:buChar char="-"/>
            </a:pPr>
            <a:endParaRPr lang="en-US" altLang="en-US" sz="2400"/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TextBox 1"/>
          <p:cNvSpPr txBox="1">
            <a:spLocks noChangeArrowheads="1"/>
          </p:cNvSpPr>
          <p:nvPr/>
        </p:nvSpPr>
        <p:spPr bwMode="auto">
          <a:xfrm>
            <a:off x="428625" y="1000125"/>
            <a:ext cx="8001000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3200"/>
              <a:t>Potrošački marketing</a:t>
            </a:r>
          </a:p>
          <a:p>
            <a:pPr eaLnBrk="1" hangingPunct="1"/>
            <a:endParaRPr lang="en-US" altLang="en-US" sz="3200"/>
          </a:p>
          <a:p>
            <a:pPr eaLnBrk="1" hangingPunct="1"/>
            <a:endParaRPr lang="en-US" altLang="en-US" sz="3200"/>
          </a:p>
          <a:p>
            <a:pPr eaLnBrk="1" hangingPunct="1"/>
            <a:r>
              <a:rPr lang="en-US" altLang="en-US" sz="2800"/>
              <a:t>Manipulacija informacijama:</a:t>
            </a:r>
          </a:p>
          <a:p>
            <a:pPr eaLnBrk="1" hangingPunct="1"/>
            <a:endParaRPr lang="en-US" altLang="en-US" sz="2800"/>
          </a:p>
          <a:p>
            <a:pPr eaLnBrk="1" hangingPunct="1"/>
            <a:r>
              <a:rPr lang="en-US" altLang="en-US" sz="2400"/>
              <a:t>- Određivanje cena po jedinici.</a:t>
            </a:r>
          </a:p>
          <a:p>
            <a:pPr eaLnBrk="1" hangingPunct="1">
              <a:buFontTx/>
              <a:buChar char="-"/>
            </a:pPr>
            <a:r>
              <a:rPr lang="en-US" altLang="en-US" sz="2400"/>
              <a:t> Etiketiranje.</a:t>
            </a:r>
          </a:p>
          <a:p>
            <a:pPr eaLnBrk="1" hangingPunct="1">
              <a:buFontTx/>
              <a:buChar char="-"/>
            </a:pPr>
            <a:r>
              <a:rPr lang="en-US" altLang="en-US" sz="2400"/>
              <a:t> Označavanje datuma.</a:t>
            </a:r>
          </a:p>
          <a:p>
            <a:pPr eaLnBrk="1" hangingPunct="1"/>
            <a:endParaRPr lang="en-US" altLang="en-US" sz="2400"/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TextBox 2"/>
          <p:cNvSpPr txBox="1">
            <a:spLocks noChangeArrowheads="1"/>
          </p:cNvSpPr>
          <p:nvPr/>
        </p:nvSpPr>
        <p:spPr bwMode="auto">
          <a:xfrm>
            <a:off x="357188" y="428625"/>
            <a:ext cx="8358187" cy="729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3600"/>
              <a:t>Oglašavanje</a:t>
            </a:r>
          </a:p>
          <a:p>
            <a:pPr eaLnBrk="1" hangingPunct="1"/>
            <a:endParaRPr lang="en-US" altLang="en-US" sz="3600"/>
          </a:p>
          <a:p>
            <a:pPr eaLnBrk="1" hangingPunct="1"/>
            <a:r>
              <a:rPr lang="en-US" altLang="en-US" sz="2400"/>
              <a:t>Deo procesa prodaje – transakcija između kupca i prodavca.</a:t>
            </a:r>
          </a:p>
          <a:p>
            <a:pPr eaLnBrk="1" hangingPunct="1"/>
            <a:r>
              <a:rPr lang="en-US" altLang="en-US" sz="2400">
                <a:solidFill>
                  <a:srgbClr val="FF0000"/>
                </a:solidFill>
              </a:rPr>
              <a:t>Moralne dimenzije oglašavanja:</a:t>
            </a:r>
          </a:p>
          <a:p>
            <a:pPr eaLnBrk="1" hangingPunct="1">
              <a:buFontTx/>
              <a:buChar char="-"/>
            </a:pPr>
            <a:r>
              <a:rPr lang="en-US" altLang="en-US" sz="2400">
                <a:solidFill>
                  <a:srgbClr val="FF0000"/>
                </a:solidFill>
              </a:rPr>
              <a:t>Neistinitost, obmanjivost, zavodljivost.</a:t>
            </a:r>
          </a:p>
          <a:p>
            <a:pPr eaLnBrk="1" hangingPunct="1">
              <a:buFontTx/>
              <a:buChar char="-"/>
            </a:pPr>
            <a:r>
              <a:rPr lang="en-US" altLang="en-US" sz="2400">
                <a:solidFill>
                  <a:srgbClr val="FF0000"/>
                </a:solidFill>
              </a:rPr>
              <a:t>Manipulacija i prisila</a:t>
            </a:r>
            <a:r>
              <a:rPr lang="en-US" altLang="en-US" sz="2400"/>
              <a:t>.</a:t>
            </a:r>
          </a:p>
          <a:p>
            <a:pPr eaLnBrk="1" hangingPunct="1">
              <a:buFontTx/>
              <a:buChar char="-"/>
            </a:pPr>
            <a:r>
              <a:rPr lang="en-US" altLang="en-US" sz="2400"/>
              <a:t>Moralnost paternalizma u oglašavanju.</a:t>
            </a:r>
          </a:p>
          <a:p>
            <a:pPr eaLnBrk="1" hangingPunct="1">
              <a:buFontTx/>
              <a:buChar char="-"/>
            </a:pPr>
            <a:r>
              <a:rPr lang="en-US" altLang="en-US" sz="2400"/>
              <a:t>Nemoralnost sprečavanja nekih oblika oglašavanja.</a:t>
            </a:r>
          </a:p>
          <a:p>
            <a:pPr eaLnBrk="1" hangingPunct="1"/>
            <a:endParaRPr lang="en-US" altLang="en-US" sz="3600"/>
          </a:p>
          <a:p>
            <a:pPr eaLnBrk="1" hangingPunct="1"/>
            <a:endParaRPr lang="en-US" altLang="en-US" sz="3600"/>
          </a:p>
          <a:p>
            <a:pPr eaLnBrk="1" hangingPunct="1"/>
            <a:endParaRPr lang="en-US" altLang="en-US" sz="3600"/>
          </a:p>
          <a:p>
            <a:pPr eaLnBrk="1" hangingPunct="1"/>
            <a:endParaRPr lang="en-US" altLang="en-US" sz="3600"/>
          </a:p>
          <a:p>
            <a:pPr eaLnBrk="1" hangingPunct="1"/>
            <a:endParaRPr lang="en-US" altLang="en-US" sz="3600"/>
          </a:p>
          <a:p>
            <a:pPr eaLnBrk="1" hangingPunct="1"/>
            <a:endParaRPr lang="en-US" altLang="en-US" sz="3600"/>
          </a:p>
          <a:p>
            <a:pPr eaLnBrk="1" hangingPunct="1"/>
            <a:endParaRPr lang="en-US" altLang="en-US" sz="3600"/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5" name="TextBox 1"/>
          <p:cNvSpPr txBox="1">
            <a:spLocks noChangeArrowheads="1"/>
          </p:cNvSpPr>
          <p:nvPr/>
        </p:nvSpPr>
        <p:spPr bwMode="auto">
          <a:xfrm>
            <a:off x="285750" y="285750"/>
            <a:ext cx="8572500" cy="1117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3200"/>
              <a:t>Istina i oglašavanje</a:t>
            </a:r>
          </a:p>
          <a:p>
            <a:pPr eaLnBrk="1" hangingPunct="1"/>
            <a:endParaRPr lang="en-US" altLang="en-US" sz="3200"/>
          </a:p>
          <a:p>
            <a:pPr eaLnBrk="1" hangingPunct="1"/>
            <a:r>
              <a:rPr lang="en-US" altLang="en-US" sz="2400"/>
              <a:t>- </a:t>
            </a:r>
            <a:r>
              <a:rPr lang="en-US" altLang="en-US" sz="2400">
                <a:latin typeface="Times New Roman" pitchFamily="18" charset="0"/>
              </a:rPr>
              <a:t>Oglas nije samo informativan, nego i ubeđujući.</a:t>
            </a:r>
          </a:p>
          <a:p>
            <a:pPr eaLnBrk="1" hangingPunct="1">
              <a:buFontTx/>
              <a:buChar char="-"/>
            </a:pPr>
            <a:r>
              <a:rPr lang="en-US" altLang="en-US" sz="2400">
                <a:latin typeface="Times New Roman" pitchFamily="18" charset="0"/>
              </a:rPr>
              <a:t>Saopštavanje neistine i laganje: Istinitost se odnosi na činjenice u stvarnosti, a laganje na namere davaoca iskaza.</a:t>
            </a:r>
          </a:p>
          <a:p>
            <a:pPr eaLnBrk="1" hangingPunct="1">
              <a:buFontTx/>
              <a:buChar char="-"/>
            </a:pPr>
            <a:r>
              <a:rPr lang="en-US" altLang="en-US" sz="2400">
                <a:latin typeface="Times New Roman" pitchFamily="18" charset="0"/>
              </a:rPr>
              <a:t>Ako neki oglas iznosi svesno neistinitu tvrdnju u cilju zavođenja, pogrešnog obaveštavanja ili obmanjivanja mogućih potrošača, on je nemoralan.</a:t>
            </a:r>
          </a:p>
          <a:p>
            <a:pPr eaLnBrk="1" hangingPunct="1">
              <a:buFontTx/>
              <a:buChar char="-"/>
            </a:pPr>
            <a:r>
              <a:rPr lang="en-US" altLang="en-US" sz="2400">
                <a:solidFill>
                  <a:srgbClr val="FF0000"/>
                </a:solidFill>
                <a:latin typeface="Times New Roman" pitchFamily="18" charset="0"/>
              </a:rPr>
              <a:t>Zloupotreba jezika. Kako oglas prima većina ljudi?</a:t>
            </a:r>
          </a:p>
          <a:p>
            <a:pPr eaLnBrk="1" hangingPunct="1">
              <a:buFontTx/>
              <a:buChar char="-"/>
            </a:pPr>
            <a:r>
              <a:rPr lang="en-US" altLang="en-US" sz="2400">
                <a:solidFill>
                  <a:srgbClr val="FF0000"/>
                </a:solidFill>
                <a:latin typeface="Times New Roman" pitchFamily="18" charset="0"/>
              </a:rPr>
              <a:t>Zavodljiv oglas je onaj koji ne iznosi pogrešno tumačenje ili tvrdnju, već tvrdnje iznosi na naćin na koji će većina prosečnih ljudi pogrešno povezati stvari i izvesti netačan zaključak.</a:t>
            </a:r>
            <a:r>
              <a:rPr lang="en-US" altLang="en-US" sz="2400">
                <a:latin typeface="Times New Roman" pitchFamily="18" charset="0"/>
              </a:rPr>
              <a:t> </a:t>
            </a:r>
          </a:p>
          <a:p>
            <a:pPr eaLnBrk="1" hangingPunct="1">
              <a:buFontTx/>
              <a:buChar char="-"/>
            </a:pPr>
            <a:r>
              <a:rPr lang="en-US" altLang="en-US" sz="2400">
                <a:latin typeface="Times New Roman" pitchFamily="18" charset="0"/>
              </a:rPr>
              <a:t>Namera je obmana, mada se ne iznosi neistina (obmana pomoću reči i slika: asocijacije).</a:t>
            </a:r>
          </a:p>
          <a:p>
            <a:pPr eaLnBrk="1" hangingPunct="1">
              <a:buFontTx/>
              <a:buChar char="-"/>
            </a:pPr>
            <a:r>
              <a:rPr lang="en-US" altLang="en-US" sz="2400">
                <a:latin typeface="Times New Roman" pitchFamily="18" charset="0"/>
              </a:rPr>
              <a:t>Korišćenje poluistina u oglasima.</a:t>
            </a:r>
          </a:p>
          <a:p>
            <a:pPr eaLnBrk="1" hangingPunct="1">
              <a:buFontTx/>
              <a:buChar char="-"/>
            </a:pPr>
            <a:endParaRPr lang="en-US" altLang="en-US" sz="2400"/>
          </a:p>
          <a:p>
            <a:pPr eaLnBrk="1" hangingPunct="1"/>
            <a:endParaRPr lang="en-US" altLang="en-US" sz="3200"/>
          </a:p>
          <a:p>
            <a:pPr eaLnBrk="1" hangingPunct="1"/>
            <a:endParaRPr lang="en-US" altLang="en-US" sz="3200"/>
          </a:p>
          <a:p>
            <a:pPr eaLnBrk="1" hangingPunct="1"/>
            <a:endParaRPr lang="en-US" altLang="en-US" sz="3200"/>
          </a:p>
          <a:p>
            <a:pPr eaLnBrk="1" hangingPunct="1"/>
            <a:endParaRPr lang="en-US" altLang="en-US" sz="3200"/>
          </a:p>
          <a:p>
            <a:pPr eaLnBrk="1" hangingPunct="1"/>
            <a:endParaRPr lang="en-US" altLang="en-US" sz="3200"/>
          </a:p>
          <a:p>
            <a:pPr eaLnBrk="1" hangingPunct="1"/>
            <a:endParaRPr lang="en-US" altLang="en-US" sz="3200"/>
          </a:p>
          <a:p>
            <a:pPr eaLnBrk="1" hangingPunct="1"/>
            <a:endParaRPr lang="en-US" altLang="en-US" sz="3200"/>
          </a:p>
          <a:p>
            <a:pPr eaLnBrk="1" hangingPunct="1"/>
            <a:endParaRPr lang="en-US" altLang="en-US" sz="3200"/>
          </a:p>
          <a:p>
            <a:pPr eaLnBrk="1" hangingPunct="1"/>
            <a:endParaRPr lang="en-US" altLang="en-US" sz="3200"/>
          </a:p>
          <a:p>
            <a:pPr eaLnBrk="1" hangingPunct="1"/>
            <a:endParaRPr lang="en-US" altLang="en-US" sz="3200"/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49" name="TextBox 1"/>
          <p:cNvSpPr txBox="1">
            <a:spLocks noChangeArrowheads="1"/>
          </p:cNvSpPr>
          <p:nvPr/>
        </p:nvSpPr>
        <p:spPr bwMode="auto">
          <a:xfrm>
            <a:off x="571500" y="642938"/>
            <a:ext cx="8143875" cy="692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3600"/>
              <a:t>Manipulacija i prisila</a:t>
            </a:r>
          </a:p>
          <a:p>
            <a:pPr eaLnBrk="1" hangingPunct="1"/>
            <a:endParaRPr lang="en-US" altLang="en-US" sz="3600"/>
          </a:p>
          <a:p>
            <a:pPr eaLnBrk="1" hangingPunct="1">
              <a:buFontTx/>
              <a:buChar char="-"/>
            </a:pPr>
            <a:r>
              <a:rPr lang="en-US" altLang="en-US" sz="2400"/>
              <a:t>Razlika između ubeđivanja i manipulacije i prisile.</a:t>
            </a:r>
          </a:p>
          <a:p>
            <a:pPr eaLnBrk="1" hangingPunct="1">
              <a:buFontTx/>
              <a:buChar char="-"/>
            </a:pPr>
            <a:r>
              <a:rPr lang="en-US" altLang="en-US" sz="2400"/>
              <a:t>Oblik manipulacije: potpražno oglašavanje (</a:t>
            </a:r>
            <a:r>
              <a:rPr lang="en-US" altLang="en-US" sz="2400" i="1"/>
              <a:t>subliminal advertising) – podsvesno primanje oglasa.</a:t>
            </a:r>
          </a:p>
          <a:p>
            <a:pPr eaLnBrk="1" hangingPunct="1">
              <a:buFontTx/>
              <a:buChar char="-"/>
            </a:pPr>
            <a:r>
              <a:rPr lang="en-US" altLang="en-US" sz="2400" i="1"/>
              <a:t>Manipulacija decom.</a:t>
            </a:r>
          </a:p>
          <a:p>
            <a:pPr eaLnBrk="1" hangingPunct="1">
              <a:buFontTx/>
              <a:buChar char="-"/>
            </a:pPr>
            <a:r>
              <a:rPr lang="en-US" altLang="en-US" sz="2400" i="1"/>
              <a:t>Stvaranje potrebe.</a:t>
            </a:r>
          </a:p>
          <a:p>
            <a:pPr eaLnBrk="1" hangingPunct="1"/>
            <a:endParaRPr lang="en-US" altLang="en-US" sz="3600"/>
          </a:p>
          <a:p>
            <a:pPr eaLnBrk="1" hangingPunct="1"/>
            <a:endParaRPr lang="en-US" altLang="en-US" sz="3600"/>
          </a:p>
          <a:p>
            <a:pPr eaLnBrk="1" hangingPunct="1"/>
            <a:endParaRPr lang="en-US" altLang="en-US" sz="3600"/>
          </a:p>
          <a:p>
            <a:pPr eaLnBrk="1" hangingPunct="1"/>
            <a:endParaRPr lang="en-US" altLang="en-US" sz="3600"/>
          </a:p>
          <a:p>
            <a:pPr eaLnBrk="1" hangingPunct="1"/>
            <a:endParaRPr lang="en-US" altLang="en-US" sz="3600"/>
          </a:p>
          <a:p>
            <a:pPr eaLnBrk="1" hangingPunct="1"/>
            <a:endParaRPr lang="en-US" altLang="en-US" sz="3600"/>
          </a:p>
          <a:p>
            <a:pPr eaLnBrk="1" hangingPunct="1"/>
            <a:endParaRPr lang="en-US" altLang="en-US" sz="3600"/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3" name="TextBox 1"/>
          <p:cNvSpPr txBox="1">
            <a:spLocks noChangeArrowheads="1"/>
          </p:cNvSpPr>
          <p:nvPr/>
        </p:nvSpPr>
        <p:spPr bwMode="auto">
          <a:xfrm>
            <a:off x="571500" y="785813"/>
            <a:ext cx="780732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Tx/>
              <a:buChar char="-"/>
            </a:pPr>
            <a:r>
              <a:rPr lang="en-US" altLang="en-US" sz="2400"/>
              <a:t>Paternalistička uloga vlade i agencija: kontrola oglasa.</a:t>
            </a:r>
          </a:p>
          <a:p>
            <a:pPr eaLnBrk="1" hangingPunct="1">
              <a:buFontTx/>
              <a:buChar char="-"/>
            </a:pPr>
            <a:endParaRPr lang="en-US" altLang="en-US" sz="2400"/>
          </a:p>
          <a:p>
            <a:pPr eaLnBrk="1" hangingPunct="1"/>
            <a:endParaRPr lang="en-US" altLang="en-US" sz="2400"/>
          </a:p>
          <a:p>
            <a:pPr eaLnBrk="1" hangingPunct="1">
              <a:buFontTx/>
              <a:buChar char="-"/>
            </a:pPr>
            <a:r>
              <a:rPr lang="en-US" altLang="en-US" sz="2400"/>
              <a:t>Moralnost sprečavanja oglašavanja i pravo na slobodu </a:t>
            </a:r>
          </a:p>
          <a:p>
            <a:pPr eaLnBrk="1" hangingPunct="1"/>
            <a:r>
              <a:rPr lang="en-US" altLang="en-US" sz="2400"/>
              <a:t>govora i konkurencije.</a:t>
            </a:r>
          </a:p>
          <a:p>
            <a:pPr eaLnBrk="1" hangingPunct="1"/>
            <a:endParaRPr lang="en-US" altLang="en-US" sz="2400"/>
          </a:p>
          <a:p>
            <a:pPr eaLnBrk="1" hangingPunct="1"/>
            <a:endParaRPr lang="en-US" altLang="en-US" sz="2400"/>
          </a:p>
          <a:p>
            <a:pPr eaLnBrk="1" hangingPunct="1">
              <a:buFontTx/>
              <a:buChar char="-"/>
            </a:pPr>
            <a:r>
              <a:rPr lang="en-US" altLang="en-US" sz="2400"/>
              <a:t>Raspodela moralne odgovornosti u oglašavanju.</a:t>
            </a:r>
          </a:p>
          <a:p>
            <a:pPr eaLnBrk="1" hangingPunct="1">
              <a:buFontTx/>
              <a:buChar char="-"/>
            </a:pPr>
            <a:endParaRPr lang="en-US" altLang="en-US" sz="2400"/>
          </a:p>
          <a:p>
            <a:pPr eaLnBrk="1" hangingPunct="1"/>
            <a:endParaRPr lang="en-US" altLang="en-US" sz="2400"/>
          </a:p>
          <a:p>
            <a:pPr eaLnBrk="1" hangingPunct="1">
              <a:buFontTx/>
              <a:buChar char="-"/>
            </a:pPr>
            <a:r>
              <a:rPr lang="en-US" altLang="en-US" sz="2400"/>
              <a:t>Odgovornost je na prizvođaču.</a:t>
            </a:r>
          </a:p>
          <a:p>
            <a:pPr eaLnBrk="1" hangingPunct="1">
              <a:buFontTx/>
              <a:buChar char="-"/>
            </a:pPr>
            <a:endParaRPr lang="en-US" altLang="en-US" sz="2400"/>
          </a:p>
          <a:p>
            <a:pPr eaLnBrk="1" hangingPunct="1"/>
            <a:endParaRPr lang="en-US" altLang="en-US" sz="2400"/>
          </a:p>
          <a:p>
            <a:pPr eaLnBrk="1" hangingPunct="1">
              <a:buFontTx/>
              <a:buChar char="-"/>
            </a:pPr>
            <a:r>
              <a:rPr lang="en-US" altLang="en-US" sz="2400"/>
              <a:t>Uloga javnosti.</a:t>
            </a:r>
          </a:p>
          <a:p>
            <a:pPr eaLnBrk="1" hangingPunct="1">
              <a:buFontTx/>
              <a:buChar char="-"/>
            </a:pPr>
            <a:endParaRPr lang="en-US" altLang="en-US" sz="2400"/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i="1" smtClean="0"/>
              <a:t>Etika i novac</a:t>
            </a:r>
            <a:endParaRPr lang="en-US" i="1" smtClean="0"/>
          </a:p>
        </p:txBody>
      </p:sp>
      <p:sp>
        <p:nvSpPr>
          <p:cNvPr id="1832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332038"/>
            <a:ext cx="4535487" cy="4525962"/>
          </a:xfrm>
        </p:spPr>
        <p:txBody>
          <a:bodyPr/>
          <a:lstStyle/>
          <a:p>
            <a:pPr eaLnBrk="1" hangingPunct="1"/>
            <a:r>
              <a:rPr lang="sr-Latn-CS" altLang="en-US" smtClean="0"/>
              <a:t>Novac je izraz vrednosti, moći i odnosa</a:t>
            </a:r>
          </a:p>
          <a:p>
            <a:pPr eaLnBrk="1" hangingPunct="1"/>
            <a:r>
              <a:rPr lang="sr-Latn-CS" altLang="en-US" smtClean="0"/>
              <a:t>Novac je najveći etički izazov</a:t>
            </a:r>
          </a:p>
          <a:p>
            <a:pPr eaLnBrk="1" hangingPunct="1"/>
            <a:r>
              <a:rPr lang="sr-Latn-CS" altLang="en-US" smtClean="0"/>
              <a:t>Novac stvara pohlepu</a:t>
            </a:r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pic>
        <p:nvPicPr>
          <p:cNvPr id="183299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2205038"/>
            <a:ext cx="3816350" cy="3816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010400" cy="739775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3000" smtClean="0"/>
              <a:t>Korupcija i kulturni diverzitet</a:t>
            </a:r>
            <a:endParaRPr lang="en-US" sz="3000" smtClean="0"/>
          </a:p>
        </p:txBody>
      </p:sp>
      <p:sp>
        <p:nvSpPr>
          <p:cNvPr id="1843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341438"/>
            <a:ext cx="8229600" cy="5327650"/>
          </a:xfrm>
        </p:spPr>
        <p:txBody>
          <a:bodyPr/>
          <a:lstStyle/>
          <a:p>
            <a:pPr eaLnBrk="1" hangingPunct="1"/>
            <a:r>
              <a:rPr lang="sr-Latn-CS" altLang="en-US" sz="2000" smtClean="0"/>
              <a:t>Različite kulturološke vrednosti karakteristike određuju moralno rasuđivanje o praksama u biznisu. </a:t>
            </a:r>
            <a:r>
              <a:rPr lang="sr-Latn-CS" altLang="en-US" sz="2000" smtClean="0">
                <a:solidFill>
                  <a:srgbClr val="FF0000"/>
                </a:solidFill>
              </a:rPr>
              <a:t>Ne postoji jedno apsolutno pravedno društvo i niko nema pravo da nemeće drugim svoj sistem i kulturu</a:t>
            </a:r>
            <a:r>
              <a:rPr lang="sr-Latn-CS" altLang="en-US" sz="2000" smtClean="0"/>
              <a:t>.</a:t>
            </a:r>
          </a:p>
          <a:p>
            <a:pPr eaLnBrk="1" hangingPunct="1"/>
            <a:r>
              <a:rPr lang="sr-Latn-CS" altLang="en-US" sz="2000" smtClean="0"/>
              <a:t>Davanje mita povezano sa prihvatanjem razlika u moći u pojedinim kulturama i stepenom regulacije društva</a:t>
            </a:r>
          </a:p>
          <a:p>
            <a:pPr eaLnBrk="1" hangingPunct="1"/>
            <a:r>
              <a:rPr lang="sr-Latn-CS" altLang="en-US" sz="2000" smtClean="0"/>
              <a:t>Davanje mita nije nigde legalno i etički prihvatljivo, ali se toleriše u nekim zemljama kao uobičajena praksa</a:t>
            </a:r>
          </a:p>
          <a:p>
            <a:pPr eaLnBrk="1" hangingPunct="1"/>
            <a:r>
              <a:rPr lang="sr-Latn-CS" altLang="en-US" sz="2000" smtClean="0"/>
              <a:t>Pojedinci ili kompanije dobijaju povlašćen položaj samo zato što nekom ko odlučuje o tome daju novac. Taj novac ide u privatne džepove i ne utiče na društveno dobro i korist.</a:t>
            </a:r>
          </a:p>
          <a:p>
            <a:pPr eaLnBrk="1" hangingPunct="1"/>
            <a:r>
              <a:rPr lang="sr-Latn-CS" altLang="en-US" sz="2000" smtClean="0"/>
              <a:t>Davanje mita podriva efikasnost tržišta, deformiše alokaciju sredstava i dobara, nameće neopravdane troškove trećim stranama i vodi daljoj korupciji. Mito je izvan legalnih novčanih tokova i neoporezivo.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2000" smtClean="0"/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5038725" cy="1295400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3500" smtClean="0"/>
              <a:t>Akti protiv mita i korupcije</a:t>
            </a:r>
            <a:endParaRPr lang="en-US" sz="3500" smtClean="0"/>
          </a:p>
        </p:txBody>
      </p:sp>
      <p:sp>
        <p:nvSpPr>
          <p:cNvPr id="1853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349500"/>
            <a:ext cx="6840537" cy="4194175"/>
          </a:xfrm>
        </p:spPr>
        <p:txBody>
          <a:bodyPr/>
          <a:lstStyle/>
          <a:p>
            <a:pPr eaLnBrk="1" hangingPunct="1"/>
            <a:r>
              <a:rPr lang="sr-Latn-CS" altLang="en-US" sz="2000" smtClean="0"/>
              <a:t>SAD </a:t>
            </a:r>
            <a:r>
              <a:rPr lang="sr-Latn-CS" altLang="en-US" sz="2000" smtClean="0">
                <a:solidFill>
                  <a:srgbClr val="FF0000"/>
                </a:solidFill>
              </a:rPr>
              <a:t>Foreign corrupt Practices Act – FCPA 1977. </a:t>
            </a:r>
            <a:r>
              <a:rPr lang="sr-Latn-CS" altLang="en-US" sz="2000" smtClean="0"/>
              <a:t>zabranjuje američkim kompanijama davanje mita vladinim zvaničnicima u stranim zemljama.</a:t>
            </a:r>
          </a:p>
          <a:p>
            <a:pPr eaLnBrk="1" hangingPunct="1"/>
            <a:r>
              <a:rPr lang="sr-Latn-CS" altLang="en-US" sz="2000" smtClean="0">
                <a:solidFill>
                  <a:srgbClr val="FF0000"/>
                </a:solidFill>
              </a:rPr>
              <a:t>Komisija UN za transnacionalne korporacije</a:t>
            </a:r>
            <a:r>
              <a:rPr lang="sr-Latn-CS" altLang="en-US" sz="2000" smtClean="0"/>
              <a:t> predložila sličnu normu za sve transnacionalne korporacije.</a:t>
            </a:r>
          </a:p>
          <a:p>
            <a:pPr eaLnBrk="1" hangingPunct="1"/>
            <a:r>
              <a:rPr lang="sr-Latn-CS" altLang="en-US" sz="2000" smtClean="0">
                <a:solidFill>
                  <a:srgbClr val="FF0000"/>
                </a:solidFill>
              </a:rPr>
              <a:t>Organizacija za privrednu saradnju i razvoj (OECD) 1997</a:t>
            </a:r>
            <a:r>
              <a:rPr lang="sr-Latn-CS" altLang="en-US" sz="2000" smtClean="0"/>
              <a:t>. – stavljanje van zakona davanje mita funkcionerima stranih zemalja. </a:t>
            </a:r>
          </a:p>
          <a:p>
            <a:pPr eaLnBrk="1" hangingPunct="1"/>
            <a:endParaRPr lang="en-US" altLang="en-US" smtClean="0"/>
          </a:p>
        </p:txBody>
      </p:sp>
      <p:pic>
        <p:nvPicPr>
          <p:cNvPr id="185347" name="Picture 4" descr="BD18239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3213" y="333375"/>
            <a:ext cx="2490787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Content Placeholder 2"/>
          <p:cNvSpPr>
            <a:spLocks noGrp="1"/>
          </p:cNvSpPr>
          <p:nvPr>
            <p:ph idx="4294967295"/>
          </p:nvPr>
        </p:nvSpPr>
        <p:spPr>
          <a:xfrm>
            <a:off x="250825" y="1916113"/>
            <a:ext cx="8715375" cy="6286500"/>
          </a:xfrm>
        </p:spPr>
        <p:txBody>
          <a:bodyPr/>
          <a:lstStyle/>
          <a:p>
            <a:pPr eaLnBrk="1" hangingPunct="1"/>
            <a:r>
              <a:rPr lang="sr-Latn-CS" altLang="en-US" sz="2400" b="1" smtClean="0">
                <a:solidFill>
                  <a:srgbClr val="0070C0"/>
                </a:solidFill>
              </a:rPr>
              <a:t>Biznis nije cilj po sebi 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400" smtClean="0"/>
              <a:t>On deluje u okviru društvene zajednice koja ima i druge, važnije brige, norme i očekivanja.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400" smtClean="0"/>
              <a:t>Kada se zahtevi biznisa sukobe sa moralom ili dobrobiti i blagostanjem društva, onda je </a:t>
            </a:r>
            <a:r>
              <a:rPr lang="sr-Latn-CS" altLang="en-US" sz="2400" b="1" i="1" smtClean="0">
                <a:solidFill>
                  <a:srgbClr val="0070C0"/>
                </a:solidFill>
              </a:rPr>
              <a:t>biznis taj koji mora da popusti.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400" b="1" smtClean="0">
                <a:solidFill>
                  <a:srgbClr val="C00000"/>
                </a:solidFill>
              </a:rPr>
              <a:t>Integritet</a:t>
            </a:r>
            <a:r>
              <a:rPr lang="sr-Latn-CS" altLang="en-US" sz="2400" smtClean="0">
                <a:solidFill>
                  <a:srgbClr val="C00000"/>
                </a:solidFill>
              </a:rPr>
              <a:t> i </a:t>
            </a:r>
            <a:r>
              <a:rPr lang="sr-Latn-CS" altLang="en-US" sz="2400" b="1" smtClean="0">
                <a:solidFill>
                  <a:srgbClr val="C00000"/>
                </a:solidFill>
              </a:rPr>
              <a:t>legitimitet </a:t>
            </a:r>
            <a:r>
              <a:rPr lang="sr-Latn-CS" altLang="en-US" sz="2400" smtClean="0"/>
              <a:t>slobodnopreduzetničkog sistema zavise od njegovog moralnog koeficijenta</a:t>
            </a:r>
          </a:p>
        </p:txBody>
      </p:sp>
      <p:sp>
        <p:nvSpPr>
          <p:cNvPr id="38914" name="Text Box 5"/>
          <p:cNvSpPr txBox="1">
            <a:spLocks noChangeArrowheads="1"/>
          </p:cNvSpPr>
          <p:nvPr/>
        </p:nvSpPr>
        <p:spPr bwMode="auto">
          <a:xfrm>
            <a:off x="2967038" y="346075"/>
            <a:ext cx="3155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r-Latn-CS" altLang="en-US" sz="3600"/>
              <a:t>Skrivena istina</a:t>
            </a:r>
            <a:endParaRPr lang="en-US" altLang="en-US" sz="3600"/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Latn-CS" smtClean="0"/>
              <a:t>Međunarodni biznis i etika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863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altLang="en-US" sz="1800" smtClean="0"/>
              <a:t>Razmena i trgovina kao dominantni oblici interakcije na međunarodnom planu i tim aktivnostima upravlja transakciona pravda.</a:t>
            </a:r>
          </a:p>
          <a:p>
            <a:pPr eaLnBrk="1" hangingPunct="1"/>
            <a:r>
              <a:rPr lang="sr-Latn-CS" altLang="en-US" sz="1800" smtClean="0"/>
              <a:t>Razmena mora da se odvija među jednakim i oni koji ulaze u neku transakciju ulaze u nju dobrovoljno i svaka strana treba da brine o svojoj dobrobiti.</a:t>
            </a:r>
          </a:p>
          <a:p>
            <a:pPr eaLnBrk="1" hangingPunct="1"/>
            <a:r>
              <a:rPr lang="sr-Latn-CS" altLang="en-US" sz="1800" smtClean="0"/>
              <a:t>U meri u kojoj su transakcije nametnute ili se obavljaju po nametnutim cenama, one su nepravedne.</a:t>
            </a:r>
          </a:p>
          <a:p>
            <a:pPr eaLnBrk="1" hangingPunct="1"/>
            <a:r>
              <a:rPr lang="sr-Latn-CS" altLang="en-US" sz="1800" smtClean="0"/>
              <a:t>Ključ za pravedan postupak u međunarodnoj areni je </a:t>
            </a:r>
            <a:r>
              <a:rPr lang="sr-Latn-CS" altLang="en-US" sz="1800" smtClean="0">
                <a:solidFill>
                  <a:srgbClr val="FF0000"/>
                </a:solidFill>
              </a:rPr>
              <a:t>reciprocitet</a:t>
            </a:r>
            <a:r>
              <a:rPr lang="sr-Latn-CS" altLang="en-US" sz="1800" smtClean="0"/>
              <a:t> koji uključuje </a:t>
            </a:r>
            <a:r>
              <a:rPr lang="sr-Latn-CS" altLang="en-US" sz="1800" smtClean="0">
                <a:solidFill>
                  <a:srgbClr val="FF0000"/>
                </a:solidFill>
              </a:rPr>
              <a:t>pregovore i kompromise, kao i odsustvo sile</a:t>
            </a:r>
            <a:r>
              <a:rPr lang="sr-Latn-CS" altLang="en-US" sz="1800" smtClean="0"/>
              <a:t>.</a:t>
            </a:r>
          </a:p>
          <a:p>
            <a:pPr eaLnBrk="1" hangingPunct="1"/>
            <a:r>
              <a:rPr lang="sr-Latn-CS" altLang="en-US" sz="1800" smtClean="0"/>
              <a:t>Etički zahtev je da pregovori budu pošteni i pravedni, ma kako zainteresovane i uključene strane definišu pravednost.</a:t>
            </a:r>
            <a:endParaRPr lang="en-US" altLang="en-US" sz="1800" smtClean="0"/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533400"/>
            <a:ext cx="6783387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3000" smtClean="0"/>
              <a:t>Potreba i opravdanje za poslovnu etiku u tržišnoj privredi</a:t>
            </a:r>
            <a:endParaRPr lang="en-GB" sz="3000" smtClean="0"/>
          </a:p>
        </p:txBody>
      </p:sp>
      <p:sp>
        <p:nvSpPr>
          <p:cNvPr id="1873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4384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altLang="en-US" sz="2000" smtClean="0"/>
              <a:t>Tržište uspešno pokreće privredne aktivnosti, ali istovremeno generiše pohlepu i koncentraciju na sopstvene interese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000" smtClean="0"/>
              <a:t>U privredi ne sme biti prioritetno isključivo delovanje po principu ekonomskog racionaliteta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000" smtClean="0"/>
              <a:t>Maksima poslovne etike: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sz="2000" smtClean="0"/>
              <a:t>	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sz="2000" smtClean="0"/>
              <a:t>	</a:t>
            </a:r>
            <a:r>
              <a:rPr lang="sr-Latn-CS" altLang="en-US" sz="2400" smtClean="0">
                <a:solidFill>
                  <a:srgbClr val="FF3300"/>
                </a:solidFill>
              </a:rPr>
              <a:t>Radi tako da efekti tvoga rada budu prihvatljivi za trajan i kvalitetan ljudski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sz="2400" smtClean="0">
                <a:solidFill>
                  <a:srgbClr val="FF3300"/>
                </a:solidFill>
              </a:rPr>
              <a:t>	život na zemlji</a:t>
            </a:r>
            <a:endParaRPr lang="en-GB" altLang="en-US" sz="2400" smtClean="0">
              <a:solidFill>
                <a:srgbClr val="FF3300"/>
              </a:solidFill>
            </a:endParaRP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0960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sr-Latn-CS" sz="3000" smtClean="0"/>
              <a:t>Poslovna etika i </a:t>
            </a:r>
            <a:br>
              <a:rPr lang="sr-Latn-CS" sz="3000" smtClean="0"/>
            </a:br>
            <a:r>
              <a:rPr lang="sr-Latn-CS" sz="3000" smtClean="0"/>
              <a:t>vrednosti</a:t>
            </a:r>
            <a:endParaRPr lang="en-GB" sz="3000" smtClean="0"/>
          </a:p>
        </p:txBody>
      </p:sp>
      <p:sp>
        <p:nvSpPr>
          <p:cNvPr id="1884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1336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Latn-CS" altLang="en-US" smtClean="0"/>
          </a:p>
          <a:p>
            <a:pPr eaLnBrk="1" hangingPunct="1">
              <a:lnSpc>
                <a:spcPct val="90000"/>
              </a:lnSpc>
            </a:pPr>
            <a:r>
              <a:rPr lang="sr-Latn-CS" altLang="en-US" smtClean="0"/>
              <a:t>Normativni i imperativni karakter etike pretpostavlja orijentaciju u sudovima  prema vrhovnom dobru i vrednostima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mtClean="0"/>
              <a:t>Čovek i njegov život kao vrhovno dobro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mtClean="0"/>
              <a:t>Poslovna etika se temelji na vrednostima demokratskog građanskog društva i projektuje ih u okviru organizacije kao složenog socijalnog sistema</a:t>
            </a:r>
            <a:endParaRPr lang="en-GB" altLang="en-US" smtClean="0"/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sr-Latn-CS" sz="2600" smtClean="0"/>
              <a:t>Vrednosti demokratskog građanskog društva i principi poslovne etike</a:t>
            </a:r>
            <a:endParaRPr lang="en-GB" sz="2600" smtClean="0"/>
          </a:p>
        </p:txBody>
      </p:sp>
      <p:sp>
        <p:nvSpPr>
          <p:cNvPr id="1894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752600"/>
            <a:ext cx="8153400" cy="4876800"/>
          </a:xfrm>
        </p:spPr>
        <p:txBody>
          <a:bodyPr/>
          <a:lstStyle/>
          <a:p>
            <a:pPr eaLnBrk="1" hangingPunct="1"/>
            <a:r>
              <a:rPr lang="sr-Latn-CS" altLang="en-US" sz="2000" i="1" smtClean="0">
                <a:solidFill>
                  <a:srgbClr val="FF3300"/>
                </a:solidFill>
              </a:rPr>
              <a:t>Sloboda</a:t>
            </a:r>
            <a:r>
              <a:rPr lang="sr-Latn-CS" altLang="en-US" sz="2000" i="1" smtClean="0"/>
              <a:t> - Mogućnost izbora. Sloboda i odgovornost. Moć i zloupotreba moći. </a:t>
            </a:r>
          </a:p>
          <a:p>
            <a:pPr eaLnBrk="1" hangingPunct="1"/>
            <a:r>
              <a:rPr lang="sr-Latn-CS" altLang="en-US" sz="2000" i="1" smtClean="0">
                <a:solidFill>
                  <a:srgbClr val="FF3300"/>
                </a:solidFill>
              </a:rPr>
              <a:t>Pravda i pravičnost </a:t>
            </a:r>
            <a:r>
              <a:rPr lang="sr-Latn-CS" altLang="en-US" sz="2000" i="1" smtClean="0"/>
              <a:t>– Niko nije drugačije tretiran, izuzev stvarnih i relevantnih razlika. Pravila treba da jednako pogađaju i štite svakoga. Tržište svojim </a:t>
            </a:r>
            <a:r>
              <a:rPr lang="sr-Latn-CS" altLang="en-US" sz="2000" i="1" smtClean="0">
                <a:solidFill>
                  <a:srgbClr val="FF3300"/>
                </a:solidFill>
              </a:rPr>
              <a:t> </a:t>
            </a:r>
            <a:r>
              <a:rPr lang="sr-Latn-CS" altLang="en-US" sz="2000" i="1" smtClean="0"/>
              <a:t>mehnizmima treba da obezbedi isti tretman.</a:t>
            </a:r>
          </a:p>
          <a:p>
            <a:pPr eaLnBrk="1" hangingPunct="1"/>
            <a:r>
              <a:rPr lang="sr-Latn-CS" altLang="en-US" sz="2000" i="1" smtClean="0">
                <a:solidFill>
                  <a:srgbClr val="FF3300"/>
                </a:solidFill>
              </a:rPr>
              <a:t>Jednakost i ravnopravnost </a:t>
            </a:r>
            <a:r>
              <a:rPr lang="sr-Latn-CS" altLang="en-US" sz="2000" i="1" smtClean="0"/>
              <a:t>– jednake šanse, mogućnosti i tretman. Pitanje privilegija i monopola.</a:t>
            </a:r>
          </a:p>
          <a:p>
            <a:pPr eaLnBrk="1" hangingPunct="1"/>
            <a:r>
              <a:rPr lang="sr-Latn-CS" altLang="en-US" sz="2000" i="1" smtClean="0">
                <a:solidFill>
                  <a:srgbClr val="FF3300"/>
                </a:solidFill>
              </a:rPr>
              <a:t>Ljudsko dostojanstvo</a:t>
            </a:r>
            <a:r>
              <a:rPr lang="sr-Latn-CS" altLang="en-US" sz="2000" i="1" smtClean="0"/>
              <a:t> – dobrovoljno prihvatanje uslova ispod dostojanstva ne oslobađa odgovornosti onih koji zloupotrebljavaju nužnost da se ti uslovi prihvate.</a:t>
            </a:r>
          </a:p>
          <a:p>
            <a:pPr eaLnBrk="1" hangingPunct="1"/>
            <a:r>
              <a:rPr lang="sr-Latn-CS" altLang="en-US" sz="2000" i="1" smtClean="0">
                <a:solidFill>
                  <a:srgbClr val="FF3300"/>
                </a:solidFill>
              </a:rPr>
              <a:t>Solidarnost</a:t>
            </a:r>
            <a:r>
              <a:rPr lang="sr-Latn-CS" altLang="en-US" sz="2000" i="1" smtClean="0"/>
              <a:t> – izjednačavanje u korist socijalno slabijih.</a:t>
            </a:r>
          </a:p>
          <a:p>
            <a:pPr eaLnBrk="1" hangingPunct="1"/>
            <a:r>
              <a:rPr lang="sr-Latn-CS" altLang="en-US" sz="2000" i="1" smtClean="0">
                <a:solidFill>
                  <a:srgbClr val="FF3300"/>
                </a:solidFill>
              </a:rPr>
              <a:t>Subsidijaritet (podređenost)</a:t>
            </a:r>
            <a:r>
              <a:rPr lang="sr-Latn-CS" altLang="en-US" sz="2000" i="1" smtClean="0"/>
              <a:t> – odnos celine i delova. Preuzimanje prava na odlučivanje u ime podređenih.</a:t>
            </a:r>
            <a:endParaRPr lang="en-GB" altLang="en-US" sz="2000" i="1" smtClean="0"/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5" name="Picture 6" descr="Naslovna knji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1916113"/>
            <a:ext cx="13525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466" name="Picture 5" descr="Kene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2133600"/>
            <a:ext cx="9620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467" name="Picture 4" descr="Norma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7763" y="2205038"/>
            <a:ext cx="9239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0468" name="Rectangle 7"/>
          <p:cNvSpPr>
            <a:spLocks noChangeArrowheads="1"/>
          </p:cNvSpPr>
          <p:nvPr/>
        </p:nvSpPr>
        <p:spPr bwMode="auto">
          <a:xfrm>
            <a:off x="0" y="1417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en-US" altLang="en-US"/>
          </a:p>
        </p:txBody>
      </p:sp>
      <p:sp>
        <p:nvSpPr>
          <p:cNvPr id="190469" name="Rectangle 9"/>
          <p:cNvSpPr>
            <a:spLocks noChangeArrowheads="1"/>
          </p:cNvSpPr>
          <p:nvPr/>
        </p:nvSpPr>
        <p:spPr bwMode="auto">
          <a:xfrm>
            <a:off x="0" y="1417638"/>
            <a:ext cx="18605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en-US" altLang="en-US"/>
          </a:p>
        </p:txBody>
      </p:sp>
      <p:sp>
        <p:nvSpPr>
          <p:cNvPr id="190470" name="Rectangle 12"/>
          <p:cNvSpPr>
            <a:spLocks noChangeArrowheads="1"/>
          </p:cNvSpPr>
          <p:nvPr/>
        </p:nvSpPr>
        <p:spPr bwMode="auto">
          <a:xfrm>
            <a:off x="0" y="1417638"/>
            <a:ext cx="18589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en-US" altLang="en-US"/>
          </a:p>
        </p:txBody>
      </p:sp>
      <p:sp>
        <p:nvSpPr>
          <p:cNvPr id="190471" name="Rectangle 14"/>
          <p:cNvSpPr>
            <a:spLocks noChangeArrowheads="1"/>
          </p:cNvSpPr>
          <p:nvPr/>
        </p:nvSpPr>
        <p:spPr bwMode="auto">
          <a:xfrm>
            <a:off x="0" y="1417638"/>
            <a:ext cx="17668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en-US" altLang="en-US"/>
          </a:p>
        </p:txBody>
      </p:sp>
      <p:graphicFrame>
        <p:nvGraphicFramePr>
          <p:cNvPr id="48242" name="Group 114"/>
          <p:cNvGraphicFramePr>
            <a:graphicFrameLocks noGrp="1"/>
          </p:cNvGraphicFramePr>
          <p:nvPr/>
        </p:nvGraphicFramePr>
        <p:xfrm>
          <a:off x="1476375" y="765175"/>
          <a:ext cx="7127875" cy="5338763"/>
        </p:xfrm>
        <a:graphic>
          <a:graphicData uri="http://schemas.openxmlformats.org/drawingml/2006/table">
            <a:tbl>
              <a:tblPr/>
              <a:tblGrid>
                <a:gridCol w="2414588"/>
                <a:gridCol w="2417762"/>
                <a:gridCol w="2295525"/>
              </a:tblGrid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8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sr-Latn-CS" alt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Kenneth Blanchard</a:t>
                      </a:r>
                      <a:endParaRPr kumimoji="0" lang="sr-Latn-C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sr-Latn-CS" alt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Power of Ethical Management</a:t>
                      </a:r>
                      <a:endParaRPr kumimoji="0" lang="sr-Latn-C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sr-Latn-CS" alt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Norman Vincent Peale</a:t>
                      </a:r>
                      <a:endParaRPr kumimoji="0" lang="sr-Latn-C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sr-Latn-C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 li je to zakonito?</a:t>
                      </a:r>
                      <a:endParaRPr kumimoji="0" lang="sr-Latn-C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sr-Latn-C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Hoću li povrijediti zakon ili propise preduzeća upuštajući se u neku aktivnost?</a:t>
                      </a:r>
                      <a:endParaRPr kumimoji="0" lang="sr-Latn-C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sr-Latn-C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 li je to pravedno?</a:t>
                      </a:r>
                      <a:endParaRPr kumimoji="0" lang="sr-Latn-C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sr-Latn-C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 li je to što ću napraviti pravedno prema svim uključenim stranama, u dugom i kratkom roku? </a:t>
                      </a:r>
                      <a:endParaRPr kumimoji="0" lang="sr-Latn-C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sr-Latn-C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 li je to ispravna odluka?</a:t>
                      </a:r>
                      <a:endParaRPr kumimoji="0" lang="sr-Latn-C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Arial" charset="0"/>
                        <a:buNone/>
                        <a:tabLst/>
                      </a:pPr>
                      <a:r>
                        <a:rPr kumimoji="0" lang="sr-Latn-CS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Kako se osjećam u vezi s tom odlukom? Da li sam ponosan na nju i da li bi volio da drugi znaju nju?</a:t>
                      </a:r>
                      <a:endParaRPr kumimoji="0" lang="sr-Latn-C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0499" name="Rectangle 110"/>
          <p:cNvSpPr>
            <a:spLocks noChangeArrowheads="1"/>
          </p:cNvSpPr>
          <p:nvPr/>
        </p:nvSpPr>
        <p:spPr bwMode="auto">
          <a:xfrm>
            <a:off x="0" y="54403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Content Placeholder 2"/>
          <p:cNvSpPr>
            <a:spLocks noGrp="1"/>
          </p:cNvSpPr>
          <p:nvPr>
            <p:ph idx="4294967295"/>
          </p:nvPr>
        </p:nvSpPr>
        <p:spPr>
          <a:xfrm>
            <a:off x="611188" y="476250"/>
            <a:ext cx="8229600" cy="5246688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altLang="en-US" sz="3600" smtClean="0">
                <a:latin typeface="Arial" charset="0"/>
              </a:rPr>
              <a:t>     </a:t>
            </a:r>
            <a:r>
              <a:rPr lang="sr-Latn-CS" altLang="en-US" sz="3600" smtClean="0">
                <a:latin typeface="Arial" charset="0"/>
              </a:rPr>
              <a:t>S</a:t>
            </a:r>
            <a:r>
              <a:rPr lang="hsb-DE" altLang="en-US" sz="3600" smtClean="0"/>
              <a:t>lom Mita o amoralnom biznisu</a:t>
            </a:r>
            <a:endParaRPr lang="sr-Latn-CS" altLang="en-US" sz="3600" smtClean="0">
              <a:latin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sr-Latn-CS" altLang="en-US" sz="3600" smtClean="0">
              <a:latin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sr-Latn-CS" altLang="en-US" sz="3600" smtClean="0">
              <a:latin typeface="Arial" charset="0"/>
            </a:endParaRPr>
          </a:p>
          <a:p>
            <a:pPr eaLnBrk="1" hangingPunct="1">
              <a:buClr>
                <a:srgbClr val="000000"/>
              </a:buClr>
              <a:buFont typeface="Wingdings 2" pitchFamily="18" charset="2"/>
              <a:buChar char=""/>
            </a:pPr>
            <a:r>
              <a:rPr lang="sr-Latn-CS" altLang="en-US" sz="2400" smtClean="0"/>
              <a:t>I</a:t>
            </a:r>
            <a:r>
              <a:rPr lang="hsb-DE" altLang="en-US" sz="2400" smtClean="0"/>
              <a:t>zve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tavanje o skandalima u biznisu i prate</a:t>
            </a:r>
            <a:r>
              <a:rPr lang="sr-Latn-CS" altLang="en-US" sz="2400" smtClean="0"/>
              <a:t>ć</a:t>
            </a:r>
            <a:r>
              <a:rPr lang="hsb-DE" altLang="en-US" sz="2400" smtClean="0"/>
              <a:t>a </a:t>
            </a:r>
            <a:r>
              <a:rPr lang="hsb-DE" altLang="en-US" sz="2400" b="1" i="1" smtClean="0">
                <a:solidFill>
                  <a:srgbClr val="062329"/>
                </a:solidFill>
              </a:rPr>
              <a:t>javna reakcija</a:t>
            </a:r>
            <a:endParaRPr lang="sr-Latn-CS" altLang="en-US" sz="2400" b="1" i="1" smtClean="0">
              <a:solidFill>
                <a:srgbClr val="062329"/>
              </a:solidFill>
            </a:endParaRPr>
          </a:p>
          <a:p>
            <a:pPr eaLnBrk="1" hangingPunct="1">
              <a:spcBef>
                <a:spcPct val="40000"/>
              </a:spcBef>
              <a:buClr>
                <a:srgbClr val="000000"/>
              </a:buClr>
              <a:buFont typeface="Wingdings 2" pitchFamily="18" charset="2"/>
              <a:buChar char=""/>
            </a:pPr>
            <a:r>
              <a:rPr lang="sr-Latn-CS" altLang="en-US" sz="2400" smtClean="0"/>
              <a:t>O</a:t>
            </a:r>
            <a:r>
              <a:rPr lang="hsb-DE" altLang="en-US" sz="2400" smtClean="0"/>
              <a:t>brazovanje </a:t>
            </a:r>
            <a:r>
              <a:rPr lang="sr-Latn-CS" altLang="en-US" sz="2400" b="1" i="1" smtClean="0">
                <a:solidFill>
                  <a:srgbClr val="062329"/>
                </a:solidFill>
              </a:rPr>
              <a:t>građanskih</a:t>
            </a:r>
            <a:r>
              <a:rPr lang="hsb-DE" altLang="en-US" sz="2400" b="1" i="1" smtClean="0">
                <a:solidFill>
                  <a:srgbClr val="062329"/>
                </a:solidFill>
              </a:rPr>
              <a:t> grupa </a:t>
            </a:r>
            <a:r>
              <a:rPr lang="hsb-DE" altLang="en-US" sz="2400" smtClean="0"/>
              <a:t>kao 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to su ekolozi i pokret</a:t>
            </a:r>
            <a:r>
              <a:rPr lang="sr-Latn-CS" altLang="en-US" sz="2400" smtClean="0"/>
              <a:t>i za zaštitu </a:t>
            </a:r>
            <a:r>
              <a:rPr lang="hsb-DE" altLang="en-US" sz="2400" smtClean="0"/>
              <a:t>potro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a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a</a:t>
            </a:r>
          </a:p>
          <a:p>
            <a:pPr eaLnBrk="1" hangingPunct="1">
              <a:spcBef>
                <a:spcPct val="40000"/>
              </a:spcBef>
              <a:buClr>
                <a:srgbClr val="000000"/>
              </a:buClr>
              <a:buFont typeface="Wingdings 2" pitchFamily="18" charset="2"/>
              <a:buChar char=""/>
            </a:pPr>
            <a:r>
              <a:rPr lang="sr-Latn-CS" altLang="en-US" sz="2400" smtClean="0"/>
              <a:t>R</a:t>
            </a:r>
            <a:r>
              <a:rPr lang="hsb-DE" altLang="en-US" sz="2400" smtClean="0"/>
              <a:t>astu</a:t>
            </a:r>
            <a:r>
              <a:rPr lang="sr-Latn-CS" altLang="en-US" sz="2400" smtClean="0"/>
              <a:t>ć</a:t>
            </a:r>
            <a:r>
              <a:rPr lang="hsb-DE" altLang="en-US" sz="2400" smtClean="0"/>
              <a:t>a </a:t>
            </a:r>
            <a:r>
              <a:rPr lang="hsb-DE" altLang="en-US" sz="2400" b="1" i="1" smtClean="0">
                <a:solidFill>
                  <a:srgbClr val="062329"/>
                </a:solidFill>
              </a:rPr>
              <a:t>zainteresovanost</a:t>
            </a:r>
            <a:r>
              <a:rPr lang="hsb-DE" altLang="en-US" sz="2400" smtClean="0"/>
              <a:t> </a:t>
            </a:r>
            <a:r>
              <a:rPr lang="sr-Latn-CS" altLang="en-US" sz="2400" smtClean="0"/>
              <a:t> </a:t>
            </a:r>
            <a:r>
              <a:rPr lang="hsb-DE" altLang="en-US" sz="2400" smtClean="0"/>
              <a:t>biznisa za etiku</a:t>
            </a:r>
            <a:endParaRPr lang="en-US" altLang="en-US" sz="2400" smtClean="0"/>
          </a:p>
          <a:p>
            <a:pPr eaLnBrk="1" hangingPunct="1"/>
            <a:endParaRPr lang="en-US" altLang="en-US" sz="240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1"/>
          <p:cNvSpPr>
            <a:spLocks noGrp="1"/>
          </p:cNvSpPr>
          <p:nvPr>
            <p:ph idx="4294967295"/>
          </p:nvPr>
        </p:nvSpPr>
        <p:spPr>
          <a:xfrm>
            <a:off x="250825" y="285750"/>
            <a:ext cx="8713788" cy="5721350"/>
          </a:xfrm>
        </p:spPr>
        <p:txBody>
          <a:bodyPr/>
          <a:lstStyle/>
          <a:p>
            <a:pPr marL="547688" indent="-411163" algn="ctr" eaLnBrk="1" hangingPunct="1">
              <a:buClr>
                <a:srgbClr val="000000"/>
              </a:buClr>
              <a:buFont typeface="Wingdings 2" pitchFamily="18" charset="2"/>
              <a:buNone/>
            </a:pPr>
            <a:r>
              <a:rPr lang="en-US" sz="3600" smtClean="0">
                <a:solidFill>
                  <a:srgbClr val="23263C"/>
                </a:solidFill>
                <a:latin typeface="Arial" charset="0"/>
              </a:rPr>
              <a:t>Sistem slobodnog preduzetništva</a:t>
            </a:r>
          </a:p>
          <a:p>
            <a:pPr marL="547688" indent="-411163" algn="ctr" eaLnBrk="1" hangingPunct="1">
              <a:buClr>
                <a:srgbClr val="000000"/>
              </a:buClr>
              <a:buFont typeface="Wingdings 2" pitchFamily="18" charset="2"/>
              <a:buNone/>
            </a:pPr>
            <a:endParaRPr lang="en-US" sz="3600" smtClean="0">
              <a:solidFill>
                <a:srgbClr val="23263C"/>
              </a:solidFill>
              <a:latin typeface="Arial" charset="0"/>
            </a:endParaRPr>
          </a:p>
          <a:p>
            <a:pPr marL="547688" indent="-411163" eaLnBrk="1" hangingPunct="1">
              <a:buClr>
                <a:srgbClr val="000000"/>
              </a:buClr>
              <a:buFont typeface="Wingdings 2" pitchFamily="18" charset="2"/>
              <a:buChar char=""/>
            </a:pPr>
            <a:r>
              <a:rPr lang="en-US" sz="2000" smtClean="0">
                <a:solidFill>
                  <a:srgbClr val="23263C"/>
                </a:solidFill>
                <a:latin typeface="Arial" charset="0"/>
              </a:rPr>
              <a:t>Biznis je uokviren u društvene vrednosti</a:t>
            </a:r>
          </a:p>
          <a:p>
            <a:pPr marL="547688" indent="-411163" eaLnBrk="1" hangingPunct="1">
              <a:buClr>
                <a:srgbClr val="000000"/>
              </a:buClr>
              <a:buFont typeface="Wingdings 2" pitchFamily="18" charset="2"/>
              <a:buChar char=""/>
            </a:pPr>
            <a:r>
              <a:rPr lang="en-US" sz="2000" smtClean="0">
                <a:solidFill>
                  <a:srgbClr val="23263C"/>
                </a:solidFill>
                <a:latin typeface="Arial" charset="0"/>
              </a:rPr>
              <a:t>U sistemu slobodnog preduzetništva naglašen </a:t>
            </a:r>
            <a:r>
              <a:rPr lang="en-US" sz="2000" b="1" smtClean="0">
                <a:solidFill>
                  <a:srgbClr val="CC0066"/>
                </a:solidFill>
                <a:latin typeface="Arial" charset="0"/>
              </a:rPr>
              <a:t>individualizam, konkurencija, efikasnost i pragmatizam</a:t>
            </a:r>
            <a:r>
              <a:rPr lang="en-US" altLang="en-US" sz="2000" b="1" smtClean="0">
                <a:solidFill>
                  <a:srgbClr val="CC0066"/>
                </a:solidFill>
                <a:latin typeface="Arial" charset="0"/>
              </a:rPr>
              <a:t>.</a:t>
            </a:r>
            <a:endParaRPr lang="en-US" sz="2000" b="1" smtClean="0">
              <a:solidFill>
                <a:srgbClr val="CC0066"/>
              </a:solidFill>
              <a:latin typeface="Arial" charset="0"/>
            </a:endParaRPr>
          </a:p>
          <a:p>
            <a:pPr marL="547688" indent="-411163" eaLnBrk="1" hangingPunct="1">
              <a:buClr>
                <a:srgbClr val="000000"/>
              </a:buClr>
              <a:buFont typeface="Wingdings 2" pitchFamily="18" charset="2"/>
              <a:buChar char=""/>
            </a:pPr>
            <a:r>
              <a:rPr lang="en-US" sz="2000" smtClean="0">
                <a:solidFill>
                  <a:srgbClr val="23263C"/>
                </a:solidFill>
                <a:latin typeface="Arial" charset="0"/>
              </a:rPr>
              <a:t>Osnovna pretpostavka </a:t>
            </a:r>
            <a:r>
              <a:rPr lang="en-US" sz="2000" smtClean="0">
                <a:solidFill>
                  <a:srgbClr val="CC0066"/>
                </a:solidFill>
                <a:latin typeface="Arial" charset="0"/>
              </a:rPr>
              <a:t>sloboda. </a:t>
            </a:r>
            <a:r>
              <a:rPr lang="en-US" sz="2000" smtClean="0">
                <a:latin typeface="Arial" charset="0"/>
              </a:rPr>
              <a:t>Linija između slobode i dopuštenog u biznisu nije uvek jasna. </a:t>
            </a:r>
            <a:r>
              <a:rPr lang="en-US" sz="2000" smtClean="0">
                <a:solidFill>
                  <a:srgbClr val="23263C"/>
                </a:solidFill>
                <a:latin typeface="Arial" charset="0"/>
              </a:rPr>
              <a:t>Naglasak na </a:t>
            </a:r>
            <a:r>
              <a:rPr lang="en-US" sz="2000" smtClean="0">
                <a:solidFill>
                  <a:srgbClr val="CC0066"/>
                </a:solidFill>
                <a:latin typeface="Arial" charset="0"/>
              </a:rPr>
              <a:t>profitu, novcu, dobrima.</a:t>
            </a:r>
            <a:endParaRPr lang="en-US" sz="2000" b="1" smtClean="0">
              <a:latin typeface="Arial" charset="0"/>
            </a:endParaRPr>
          </a:p>
          <a:p>
            <a:pPr marL="547688" indent="-411163" eaLnBrk="1" hangingPunct="1">
              <a:spcBef>
                <a:spcPts val="1800"/>
              </a:spcBef>
              <a:buClr>
                <a:srgbClr val="000000"/>
              </a:buClr>
              <a:buFont typeface="Wingdings 2" pitchFamily="18" charset="2"/>
              <a:buChar char=""/>
            </a:pPr>
            <a:r>
              <a:rPr lang="en-US" sz="2000" smtClean="0">
                <a:solidFill>
                  <a:srgbClr val="23263C"/>
                </a:solidFill>
                <a:latin typeface="Arial" charset="0"/>
              </a:rPr>
              <a:t>N</a:t>
            </a:r>
            <a:r>
              <a:rPr lang="hsb-DE" altLang="en-US" sz="2000" smtClean="0">
                <a:solidFill>
                  <a:srgbClr val="23263C"/>
                </a:solidFill>
                <a:latin typeface="Arial" charset="0"/>
              </a:rPr>
              <a:t>edovoljno uokvirena sloboda koja vlada na tr</a:t>
            </a:r>
            <a:r>
              <a:rPr lang="en-US" sz="2000" smtClean="0">
                <a:solidFill>
                  <a:srgbClr val="23263C"/>
                </a:solidFill>
                <a:latin typeface="Arial" charset="0"/>
              </a:rPr>
              <a:t>ž</a:t>
            </a:r>
            <a:r>
              <a:rPr lang="hsb-DE" altLang="en-US" sz="2000" smtClean="0">
                <a:solidFill>
                  <a:srgbClr val="23263C"/>
                </a:solidFill>
                <a:latin typeface="Arial" charset="0"/>
              </a:rPr>
              <a:t>i</a:t>
            </a:r>
            <a:r>
              <a:rPr lang="en-US" sz="2000" smtClean="0">
                <a:solidFill>
                  <a:srgbClr val="23263C"/>
                </a:solidFill>
                <a:latin typeface="Arial" charset="0"/>
              </a:rPr>
              <a:t>š</a:t>
            </a:r>
            <a:r>
              <a:rPr lang="hsb-DE" altLang="en-US" sz="2000" smtClean="0">
                <a:solidFill>
                  <a:srgbClr val="23263C"/>
                </a:solidFill>
                <a:latin typeface="Arial" charset="0"/>
              </a:rPr>
              <a:t>tu dovodi </a:t>
            </a:r>
            <a:r>
              <a:rPr lang="en-US" sz="2000" smtClean="0">
                <a:solidFill>
                  <a:srgbClr val="23263C"/>
                </a:solidFill>
                <a:latin typeface="Arial" charset="0"/>
              </a:rPr>
              <a:t>često</a:t>
            </a:r>
            <a:r>
              <a:rPr lang="hsb-DE" altLang="en-US" sz="2000" smtClean="0">
                <a:solidFill>
                  <a:srgbClr val="23263C"/>
                </a:solidFill>
                <a:latin typeface="Arial" charset="0"/>
              </a:rPr>
              <a:t> u isku</a:t>
            </a:r>
            <a:r>
              <a:rPr lang="en-US" sz="2000" smtClean="0">
                <a:solidFill>
                  <a:srgbClr val="23263C"/>
                </a:solidFill>
                <a:latin typeface="Arial" charset="0"/>
              </a:rPr>
              <a:t>š</a:t>
            </a:r>
            <a:r>
              <a:rPr lang="hsb-DE" altLang="en-US" sz="2000" smtClean="0">
                <a:solidFill>
                  <a:srgbClr val="23263C"/>
                </a:solidFill>
                <a:latin typeface="Arial" charset="0"/>
              </a:rPr>
              <a:t>enje da </a:t>
            </a:r>
            <a:r>
              <a:rPr lang="en-US" sz="2000" smtClean="0">
                <a:solidFill>
                  <a:srgbClr val="23263C"/>
                </a:solidFill>
                <a:latin typeface="Arial" charset="0"/>
              </a:rPr>
              <a:t>se </a:t>
            </a:r>
            <a:r>
              <a:rPr lang="hsb-DE" altLang="en-US" sz="2000" smtClean="0">
                <a:solidFill>
                  <a:srgbClr val="23263C"/>
                </a:solidFill>
                <a:latin typeface="Arial" charset="0"/>
              </a:rPr>
              <a:t>ostvarenje sopstveni</a:t>
            </a:r>
            <a:r>
              <a:rPr lang="en-US" sz="2000" smtClean="0">
                <a:solidFill>
                  <a:srgbClr val="23263C"/>
                </a:solidFill>
                <a:latin typeface="Arial" charset="0"/>
              </a:rPr>
              <a:t>h</a:t>
            </a:r>
            <a:r>
              <a:rPr lang="hsb-DE" altLang="en-US" sz="2000" smtClean="0">
                <a:solidFill>
                  <a:srgbClr val="23263C"/>
                </a:solidFill>
                <a:latin typeface="Arial" charset="0"/>
              </a:rPr>
              <a:t> ciljev</a:t>
            </a:r>
            <a:r>
              <a:rPr lang="en-US" sz="2000" smtClean="0">
                <a:solidFill>
                  <a:srgbClr val="23263C"/>
                </a:solidFill>
                <a:latin typeface="Arial" charset="0"/>
              </a:rPr>
              <a:t>a</a:t>
            </a:r>
            <a:r>
              <a:rPr lang="hsb-DE" altLang="en-US" sz="2000" smtClean="0">
                <a:solidFill>
                  <a:srgbClr val="23263C"/>
                </a:solidFill>
                <a:latin typeface="Arial" charset="0"/>
              </a:rPr>
              <a:t> potra</a:t>
            </a:r>
            <a:r>
              <a:rPr lang="en-US" sz="2000" smtClean="0">
                <a:solidFill>
                  <a:srgbClr val="23263C"/>
                </a:solidFill>
                <a:latin typeface="Arial" charset="0"/>
              </a:rPr>
              <a:t>ži</a:t>
            </a:r>
            <a:r>
              <a:rPr lang="hsb-DE" altLang="en-US" sz="2000" smtClean="0">
                <a:solidFill>
                  <a:srgbClr val="23263C"/>
                </a:solidFill>
                <a:latin typeface="Arial" charset="0"/>
              </a:rPr>
              <a:t> na </a:t>
            </a:r>
            <a:r>
              <a:rPr lang="en-US" sz="2000" smtClean="0">
                <a:solidFill>
                  <a:srgbClr val="23263C"/>
                </a:solidFill>
                <a:latin typeface="Arial" charset="0"/>
              </a:rPr>
              <a:t>š</a:t>
            </a:r>
            <a:r>
              <a:rPr lang="hsb-DE" altLang="en-US" sz="2000" smtClean="0">
                <a:solidFill>
                  <a:srgbClr val="23263C"/>
                </a:solidFill>
                <a:latin typeface="Arial" charset="0"/>
              </a:rPr>
              <a:t>tetu drugih</a:t>
            </a:r>
            <a:r>
              <a:rPr lang="en-US" sz="2000" smtClean="0">
                <a:solidFill>
                  <a:srgbClr val="23263C"/>
                </a:solidFill>
                <a:latin typeface="Arial" charset="0"/>
              </a:rPr>
              <a:t>. Javlja se </a:t>
            </a:r>
            <a:r>
              <a:rPr lang="en-US" sz="2000" smtClean="0">
                <a:solidFill>
                  <a:schemeClr val="accent1"/>
                </a:solidFill>
                <a:latin typeface="Arial" charset="0"/>
              </a:rPr>
              <a:t>pohlepa.</a:t>
            </a:r>
            <a:endParaRPr lang="en-US" sz="2000" smtClean="0">
              <a:solidFill>
                <a:srgbClr val="23263C"/>
              </a:solidFill>
              <a:latin typeface="Arial" charset="0"/>
            </a:endParaRPr>
          </a:p>
          <a:p>
            <a:pPr marL="547688" indent="-411163" eaLnBrk="1" hangingPunct="1">
              <a:spcBef>
                <a:spcPts val="1800"/>
              </a:spcBef>
              <a:buClr>
                <a:srgbClr val="000000"/>
              </a:buClr>
              <a:buFont typeface="Wingdings 2" pitchFamily="18" charset="2"/>
              <a:buChar char=""/>
            </a:pPr>
            <a:r>
              <a:rPr lang="en-US" sz="2000" smtClean="0">
                <a:solidFill>
                  <a:srgbClr val="23263C"/>
                </a:solidFill>
                <a:latin typeface="Arial" charset="0"/>
              </a:rPr>
              <a:t>M</a:t>
            </a:r>
            <a:r>
              <a:rPr lang="hsb-DE" altLang="en-US" sz="2000" smtClean="0">
                <a:solidFill>
                  <a:srgbClr val="23263C"/>
                </a:solidFill>
                <a:latin typeface="Arial" charset="0"/>
              </a:rPr>
              <a:t>noge poslovne razmene u koje ljudi </a:t>
            </a:r>
            <a:r>
              <a:rPr lang="en-US" sz="2000" smtClean="0">
                <a:solidFill>
                  <a:srgbClr val="23263C"/>
                </a:solidFill>
                <a:latin typeface="Arial" charset="0"/>
              </a:rPr>
              <a:t>u</a:t>
            </a:r>
            <a:r>
              <a:rPr lang="hsb-DE" altLang="en-US" sz="2000" smtClean="0">
                <a:solidFill>
                  <a:srgbClr val="23263C"/>
                </a:solidFill>
                <a:latin typeface="Arial" charset="0"/>
              </a:rPr>
              <a:t>laze nisu pravi</a:t>
            </a:r>
            <a:r>
              <a:rPr lang="en-US" sz="2000" smtClean="0">
                <a:solidFill>
                  <a:srgbClr val="23263C"/>
                </a:solidFill>
                <a:latin typeface="Arial" charset="0"/>
              </a:rPr>
              <a:t>č</a:t>
            </a:r>
            <a:r>
              <a:rPr lang="hsb-DE" altLang="en-US" sz="2000" smtClean="0">
                <a:solidFill>
                  <a:srgbClr val="23263C"/>
                </a:solidFill>
                <a:latin typeface="Arial" charset="0"/>
              </a:rPr>
              <a:t>ne ni slobodne ve</a:t>
            </a:r>
            <a:r>
              <a:rPr lang="en-US" sz="2000" smtClean="0">
                <a:solidFill>
                  <a:srgbClr val="23263C"/>
                </a:solidFill>
                <a:latin typeface="Arial" charset="0"/>
              </a:rPr>
              <a:t>ć</a:t>
            </a:r>
            <a:r>
              <a:rPr lang="hsb-DE" altLang="en-US" sz="2000" smtClean="0">
                <a:solidFill>
                  <a:srgbClr val="23263C"/>
                </a:solidFill>
                <a:latin typeface="Arial" charset="0"/>
              </a:rPr>
              <a:t> prisilne i izmanipulisane</a:t>
            </a:r>
            <a:endParaRPr lang="en-US" sz="2000" smtClean="0">
              <a:solidFill>
                <a:srgbClr val="23263C"/>
              </a:solidFill>
              <a:latin typeface="Arial" charset="0"/>
            </a:endParaRPr>
          </a:p>
          <a:p>
            <a:pPr marL="547688" indent="-411163" eaLnBrk="1" hangingPunct="1">
              <a:buFont typeface="Wingdings 3" pitchFamily="18" charset="2"/>
              <a:buNone/>
            </a:pPr>
            <a:endParaRPr lang="en-US" altLang="en-US" sz="2000" b="1" smtClean="0">
              <a:latin typeface="Calibri" pitchFamily="34" charset="0"/>
            </a:endParaRPr>
          </a:p>
          <a:p>
            <a:pPr marL="547688" indent="-411163" eaLnBrk="1" hangingPunct="1"/>
            <a:endParaRPr lang="en-US" altLang="en-US" sz="200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sr-Latn-CS" sz="2800" smtClean="0"/>
              <a:t>Ograničenja slobode u biznisu</a:t>
            </a:r>
            <a:endParaRPr lang="en-US" sz="2800" smtClean="0"/>
          </a:p>
        </p:txBody>
      </p:sp>
      <p:sp>
        <p:nvSpPr>
          <p:cNvPr id="419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ts val="1800"/>
              </a:spcBef>
              <a:buClr>
                <a:srgbClr val="000000"/>
              </a:buClr>
              <a:buFont typeface="Wingdings 2" pitchFamily="18" charset="2"/>
              <a:buNone/>
            </a:pPr>
            <a:r>
              <a:rPr lang="sr-Latn-CS" altLang="en-US" sz="2400" smtClean="0">
                <a:solidFill>
                  <a:srgbClr val="23263C"/>
                </a:solidFill>
                <a:cs typeface="Times New Roman" pitchFamily="18" charset="0"/>
              </a:rPr>
              <a:t>Slobodu u biznisu ograničavaju dve tradicionalne vrednosti: </a:t>
            </a:r>
            <a:r>
              <a:rPr lang="sr-Latn-CS" altLang="en-US" sz="2400" smtClean="0">
                <a:solidFill>
                  <a:schemeClr val="accent1"/>
                </a:solidFill>
                <a:cs typeface="Times New Roman" pitchFamily="18" charset="0"/>
              </a:rPr>
              <a:t>poštenje i jednake prilike.</a:t>
            </a:r>
          </a:p>
          <a:p>
            <a:pPr eaLnBrk="1" hangingPunct="1">
              <a:spcBef>
                <a:spcPts val="1800"/>
              </a:spcBef>
              <a:buClr>
                <a:srgbClr val="000000"/>
              </a:buClr>
              <a:buFont typeface="Wingdings 2" pitchFamily="18" charset="2"/>
              <a:buNone/>
            </a:pPr>
            <a:endParaRPr lang="sr-Latn-CS" altLang="en-US" sz="2400" smtClean="0">
              <a:solidFill>
                <a:srgbClr val="23263C"/>
              </a:solidFill>
              <a:cs typeface="Times New Roman" pitchFamily="18" charset="0"/>
            </a:endParaRPr>
          </a:p>
          <a:p>
            <a:r>
              <a:rPr lang="sr-Latn-CS" altLang="en-US" sz="2400" smtClean="0">
                <a:solidFill>
                  <a:srgbClr val="23263C"/>
                </a:solidFill>
                <a:cs typeface="Times New Roman" pitchFamily="18" charset="0"/>
              </a:rPr>
              <a:t>Poštenje: Dve strane ulaze u razmenu kako bi svaka od njih ostvarila dobro za sebe, i obe strane to postižu ako je transakcija poštena.</a:t>
            </a:r>
          </a:p>
          <a:p>
            <a:r>
              <a:rPr lang="sr-Latn-CS" altLang="en-US" sz="2400" smtClean="0">
                <a:solidFill>
                  <a:srgbClr val="23263C"/>
                </a:solidFill>
                <a:cs typeface="Times New Roman" pitchFamily="18" charset="0"/>
              </a:rPr>
              <a:t>Jednake prilike: ishodište za takmičenje (konkurenciju). Takmičenje isključuje slabije i manje produktivne. Nejednakost je ugrađena u osnovu sistema.</a:t>
            </a:r>
          </a:p>
          <a:p>
            <a:r>
              <a:rPr lang="sr-Latn-CS" altLang="en-US" sz="2400" smtClean="0">
                <a:solidFill>
                  <a:srgbClr val="23263C"/>
                </a:solidFill>
                <a:cs typeface="Times New Roman" pitchFamily="18" charset="0"/>
              </a:rPr>
              <a:t>Bitne vrednosti: </a:t>
            </a:r>
            <a:r>
              <a:rPr lang="sr-Latn-CS" altLang="en-US" sz="2400" smtClean="0">
                <a:solidFill>
                  <a:srgbClr val="CC0066"/>
                </a:solidFill>
                <a:cs typeface="Times New Roman" pitchFamily="18" charset="0"/>
              </a:rPr>
              <a:t>pragmatičnost i efikasnost. </a:t>
            </a:r>
            <a:r>
              <a:rPr lang="sr-Latn-CS" altLang="en-US" sz="2400" smtClean="0">
                <a:cs typeface="Times New Roman" pitchFamily="18" charset="0"/>
              </a:rPr>
              <a:t>Vrednovanje stvarnosti prema rezultatima.</a:t>
            </a:r>
          </a:p>
          <a:p>
            <a:pPr>
              <a:buFont typeface="Wingdings 3" pitchFamily="18" charset="2"/>
              <a:buNone/>
            </a:pPr>
            <a:endParaRPr lang="en-US" altLang="en-US" sz="32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sr-Latn-CS" sz="2800" smtClean="0"/>
              <a:t>Ciljevi</a:t>
            </a:r>
            <a:endParaRPr lang="en-US" sz="2800" smtClean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altLang="en-US" sz="2400" smtClean="0"/>
              <a:t>Razviti sposobnost prepoznavanja neetičnog postupanja, odnosno moralnog rasuđivanja u biznisu</a:t>
            </a:r>
          </a:p>
          <a:p>
            <a:pPr eaLnBrk="1" hangingPunct="1"/>
            <a:r>
              <a:rPr lang="sr-Latn-CS" altLang="en-US" sz="2400" smtClean="0"/>
              <a:t>Jačati profesionalni, moralni i ljudski integritet pojedinaca u biznisu</a:t>
            </a:r>
          </a:p>
          <a:p>
            <a:pPr eaLnBrk="1" hangingPunct="1"/>
            <a:r>
              <a:rPr lang="sr-Latn-CS" altLang="en-US" sz="2400" smtClean="0"/>
              <a:t>Upoznati se za etičkim izazovima  i posledicama u finansijskoj oblasti i marketingu</a:t>
            </a:r>
          </a:p>
          <a:p>
            <a:pPr eaLnBrk="1" hangingPunct="1"/>
            <a:endParaRPr lang="en-US" altLang="en-US" sz="240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/>
          </p:cNvSpPr>
          <p:nvPr>
            <p:ph type="title"/>
          </p:nvPr>
        </p:nvSpPr>
        <p:spPr bwMode="auto">
          <a:xfrm>
            <a:off x="468313" y="115888"/>
            <a:ext cx="8229600" cy="9366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sr-Latn-CS" sz="4000" dirty="0" smtClean="0">
                <a:latin typeface="Times New Roman" pitchFamily="18" charset="0"/>
                <a:cs typeface="Times New Roman" pitchFamily="18" charset="0"/>
              </a:rPr>
              <a:t>Odnos biznisa i morala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0" name="Rectangle 3"/>
          <p:cNvSpPr>
            <a:spLocks noGrp="1"/>
          </p:cNvSpPr>
          <p:nvPr>
            <p:ph type="body" idx="1"/>
          </p:nvPr>
        </p:nvSpPr>
        <p:spPr>
          <a:xfrm>
            <a:off x="457200" y="1481138"/>
            <a:ext cx="8435975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altLang="en-US" sz="2400" smtClean="0"/>
              <a:t>Biznis nije nešto izolovano od društvene zajednice ili nametnuto – </a:t>
            </a:r>
            <a:r>
              <a:rPr lang="sr-Latn-CS" altLang="en-US" sz="2400" smtClean="0">
                <a:solidFill>
                  <a:srgbClr val="990000"/>
                </a:solidFill>
              </a:rPr>
              <a:t>on je sastavni deo društva</a:t>
            </a:r>
            <a:r>
              <a:rPr lang="sr-Latn-CS" altLang="en-US" sz="2400" smtClean="0"/>
              <a:t>.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endParaRPr lang="sr-Latn-CS" altLang="en-US" sz="2400" smtClean="0"/>
          </a:p>
          <a:p>
            <a:pPr>
              <a:lnSpc>
                <a:spcPct val="90000"/>
              </a:lnSpc>
            </a:pPr>
            <a:r>
              <a:rPr lang="sr-Latn-CS" altLang="en-US" sz="2400" smtClean="0"/>
              <a:t>Moral se sastoji od pravila ljudskog ponašanja, on vrednuje i prosuđuje ljudskle postupke. </a:t>
            </a:r>
            <a:r>
              <a:rPr lang="sr-Latn-CS" altLang="en-US" sz="2400" smtClean="0">
                <a:solidFill>
                  <a:srgbClr val="990000"/>
                </a:solidFill>
              </a:rPr>
              <a:t>Poslovna delatnost je ljudska delatnost i kao takva može da se vrednosno procenjuje sa moralne tačke.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endParaRPr lang="sr-Latn-CS" altLang="en-US" sz="2400" smtClean="0">
              <a:solidFill>
                <a:srgbClr val="990000"/>
              </a:solidFill>
            </a:endParaRPr>
          </a:p>
          <a:p>
            <a:pPr>
              <a:lnSpc>
                <a:spcPct val="90000"/>
              </a:lnSpc>
            </a:pPr>
            <a:r>
              <a:rPr lang="sr-Latn-CS" altLang="en-US" sz="2400" smtClean="0"/>
              <a:t>Biznis, kao i druge društvene delatnosti, pretpostavlja postojanje </a:t>
            </a:r>
            <a:r>
              <a:rPr lang="sr-Latn-CS" altLang="en-US" sz="2400" smtClean="0">
                <a:solidFill>
                  <a:srgbClr val="990000"/>
                </a:solidFill>
              </a:rPr>
              <a:t>moralne pozadine i bez nje bi bio nemoguć</a:t>
            </a:r>
            <a:r>
              <a:rPr lang="sr-Latn-CS" altLang="en-US" sz="2400" smtClean="0"/>
              <a:t> – poslovna delatnost bi se zaustavila. Svet po principu “pas-grize-psa” bio bi nepodnošljiv.</a:t>
            </a:r>
            <a:endParaRPr lang="en-US" altLang="en-US" sz="240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3"/>
          <p:cNvSpPr>
            <a:spLocks noGrp="1"/>
          </p:cNvSpPr>
          <p:nvPr>
            <p:ph type="body" idx="1"/>
          </p:nvPr>
        </p:nvSpPr>
        <p:spPr>
          <a:xfrm>
            <a:off x="285750" y="1481138"/>
            <a:ext cx="840105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altLang="en-US" sz="2000" smtClean="0">
                <a:cs typeface="Times New Roman" pitchFamily="18" charset="0"/>
              </a:rPr>
              <a:t>Svi životni procesi se odvijaju na ogromnoj </a:t>
            </a:r>
            <a:r>
              <a:rPr lang="sr-Latn-CS" altLang="en-US" sz="2000" b="1" i="1" smtClean="0">
                <a:solidFill>
                  <a:srgbClr val="FF0000"/>
                </a:solidFill>
                <a:cs typeface="Times New Roman" pitchFamily="18" charset="0"/>
              </a:rPr>
              <a:t>podlozi harmonične saradnje </a:t>
            </a:r>
            <a:r>
              <a:rPr lang="sr-Latn-CS" altLang="en-US" sz="2000" smtClean="0">
                <a:cs typeface="Times New Roman" pitchFamily="18" charset="0"/>
              </a:rPr>
              <a:t>koja je neophodna za izgradnju složenih sistema.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000" smtClean="0">
                <a:cs typeface="Times New Roman" pitchFamily="18" charset="0"/>
              </a:rPr>
              <a:t>Tek </a:t>
            </a:r>
            <a:r>
              <a:rPr lang="sr-Latn-CS" altLang="en-US" sz="2000" b="1" smtClean="0">
                <a:solidFill>
                  <a:srgbClr val="FF0000"/>
                </a:solidFill>
                <a:cs typeface="Times New Roman" pitchFamily="18" charset="0"/>
              </a:rPr>
              <a:t>u okviru saradnje </a:t>
            </a:r>
            <a:r>
              <a:rPr lang="sr-Latn-CS" altLang="en-US" sz="2000" smtClean="0">
                <a:cs typeface="Times New Roman" pitchFamily="18" charset="0"/>
              </a:rPr>
              <a:t>može nastati znatno ređa pojava borbe.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000" smtClean="0">
                <a:cs typeface="Times New Roman" pitchFamily="18" charset="0"/>
              </a:rPr>
              <a:t>Borba je realna, ali nije dominantna i nužno je ograničena.  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000" b="1" i="1" smtClean="0">
                <a:solidFill>
                  <a:srgbClr val="002060"/>
                </a:solidFill>
                <a:cs typeface="Times New Roman" pitchFamily="18" charset="0"/>
              </a:rPr>
              <a:t>Kada bi u prirodi stvarno postojao «rat svih protiv sviju» biosfera se nikada ne bi razvila 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000" smtClean="0">
                <a:cs typeface="Times New Roman" pitchFamily="18" charset="0"/>
              </a:rPr>
              <a:t>Bio bi haos (nepostojanje) a ne kosmos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000" smtClean="0">
                <a:cs typeface="Times New Roman" pitchFamily="18" charset="0"/>
              </a:rPr>
              <a:t>I svesni život koji proizlazi iz takvih temelja češće oblikuje saradnja nego borba.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altLang="en-US" sz="2000" smtClean="0">
                <a:cs typeface="Times New Roman" pitchFamily="18" charset="0"/>
              </a:rPr>
              <a:t>Motivacija društvenih bića: </a:t>
            </a:r>
            <a:r>
              <a:rPr lang="sr-Latn-CS" altLang="en-US" sz="2000" b="1" i="1" smtClean="0">
                <a:solidFill>
                  <a:srgbClr val="0070C0"/>
                </a:solidFill>
                <a:cs typeface="Times New Roman" pitchFamily="18" charset="0"/>
              </a:rPr>
              <a:t>motivi saradnje </a:t>
            </a:r>
            <a:r>
              <a:rPr lang="sr-Latn-CS" altLang="en-US" sz="2000" smtClean="0">
                <a:cs typeface="Times New Roman" pitchFamily="18" charset="0"/>
              </a:rPr>
              <a:t>čine glavni deo njihovog ponašanja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altLang="en-US" sz="2000" smtClean="0">
                <a:cs typeface="Times New Roman" pitchFamily="18" charset="0"/>
              </a:rPr>
              <a:t>Mi to ne primećujemo jer </a:t>
            </a:r>
            <a:r>
              <a:rPr lang="sr-Latn-CS" altLang="en-US" sz="2000" b="1" i="1" smtClean="0">
                <a:solidFill>
                  <a:srgbClr val="0070C0"/>
                </a:solidFill>
                <a:cs typeface="Times New Roman" pitchFamily="18" charset="0"/>
              </a:rPr>
              <a:t>saradnja čini sveprisutnu pozadinu </a:t>
            </a:r>
            <a:r>
              <a:rPr lang="sr-Latn-CS" altLang="en-US" sz="2000" smtClean="0">
                <a:cs typeface="Times New Roman" pitchFamily="18" charset="0"/>
              </a:rPr>
              <a:t>postojanja svih društvenih razmena i transakcija.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altLang="en-US" sz="2000" b="1" smtClean="0">
                <a:solidFill>
                  <a:srgbClr val="FF0000"/>
                </a:solidFill>
                <a:cs typeface="Times New Roman" pitchFamily="18" charset="0"/>
              </a:rPr>
              <a:t>Borba je uočljivija jer se ističe na pozadini saradnje</a:t>
            </a:r>
          </a:p>
          <a:p>
            <a:pPr eaLnBrk="1" hangingPunct="1">
              <a:lnSpc>
                <a:spcPct val="90000"/>
              </a:lnSpc>
            </a:pPr>
            <a:endParaRPr lang="en-US" altLang="en-US" sz="2000" smtClean="0">
              <a:cs typeface="Times New Roman" pitchFamily="18" charset="0"/>
            </a:endParaRPr>
          </a:p>
        </p:txBody>
      </p:sp>
      <p:pic>
        <p:nvPicPr>
          <p:cNvPr id="44034" name="Title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75" y="214313"/>
            <a:ext cx="6502400" cy="1143000"/>
          </a:xfr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sr-Latn-CS" sz="4000" smtClean="0"/>
              <a:t>Pitanje temelja svojine</a:t>
            </a:r>
            <a:endParaRPr lang="en-US" sz="4000" smtClean="0"/>
          </a:p>
        </p:txBody>
      </p:sp>
      <p:sp>
        <p:nvSpPr>
          <p:cNvPr id="45058" name="Rectangle 3"/>
          <p:cNvSpPr>
            <a:spLocks noGrp="1"/>
          </p:cNvSpPr>
          <p:nvPr>
            <p:ph type="body" idx="1"/>
          </p:nvPr>
        </p:nvSpPr>
        <p:spPr>
          <a:xfrm>
            <a:off x="468313" y="1989138"/>
            <a:ext cx="8229600" cy="4525962"/>
          </a:xfrm>
        </p:spPr>
        <p:txBody>
          <a:bodyPr/>
          <a:lstStyle/>
          <a:p>
            <a:r>
              <a:rPr lang="sr-Latn-CS" altLang="en-US" sz="2400" smtClean="0">
                <a:cs typeface="Times New Roman" pitchFamily="18" charset="0"/>
              </a:rPr>
              <a:t>Privatna svojina kao kamen- temeljac kapitalizma i sistema slobodnog preduzetništva.</a:t>
            </a:r>
          </a:p>
          <a:p>
            <a:r>
              <a:rPr lang="sr-Latn-CS" altLang="en-US" sz="2400" smtClean="0">
                <a:cs typeface="Times New Roman" pitchFamily="18" charset="0"/>
              </a:rPr>
              <a:t>Zakonski je svojina pravo raspolaganja nekom imovinom.</a:t>
            </a:r>
          </a:p>
          <a:p>
            <a:r>
              <a:rPr lang="sr-Latn-CS" altLang="en-US" sz="2400" smtClean="0">
                <a:cs typeface="Times New Roman" pitchFamily="18" charset="0"/>
              </a:rPr>
              <a:t>Pitanje prava na prirodna bogatstva (8% čovečanstva koristi 40% prirodnih bogatstava zemlje)</a:t>
            </a:r>
          </a:p>
          <a:p>
            <a:r>
              <a:rPr lang="sr-Latn-CS" altLang="en-US" sz="2400" smtClean="0">
                <a:cs typeface="Times New Roman" pitchFamily="18" charset="0"/>
              </a:rPr>
              <a:t>Da li se to sukobljava sa principom pravičnosti, prava na život, dostojanstvo i sl.?</a:t>
            </a:r>
          </a:p>
          <a:p>
            <a:r>
              <a:rPr lang="sr-Latn-CS" altLang="en-US" sz="2400" smtClean="0">
                <a:cs typeface="Times New Roman" pitchFamily="18" charset="0"/>
              </a:rPr>
              <a:t>Preraspodela dobara</a:t>
            </a:r>
            <a:endParaRPr lang="en-US" altLang="en-US" sz="2400" smtClean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sr-Latn-CS" sz="3600" smtClean="0"/>
              <a:t>Biznis biznisa</a:t>
            </a:r>
            <a:endParaRPr lang="en-US" sz="3600" smtClean="0"/>
          </a:p>
        </p:txBody>
      </p:sp>
      <p:sp>
        <p:nvSpPr>
          <p:cNvPr id="460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altLang="en-US" sz="2400" smtClean="0">
                <a:cs typeface="Times New Roman" pitchFamily="18" charset="0"/>
              </a:rPr>
              <a:t>“Biznis biznisa je biznis”. Šta je biznis biznisa odlučuje svaka društvena zajednica.</a:t>
            </a:r>
          </a:p>
          <a:p>
            <a:r>
              <a:rPr lang="sr-Latn-CS" altLang="en-US" sz="2400" smtClean="0">
                <a:cs typeface="Times New Roman" pitchFamily="18" charset="0"/>
              </a:rPr>
              <a:t>Uloga koja se daje biznisu istovremeno postavlja i granice, kako njegovoj pravoj delatnosti, tako i onom što je socijalno podnošljivo.</a:t>
            </a:r>
          </a:p>
          <a:p>
            <a:r>
              <a:rPr lang="sr-Latn-CS" altLang="en-US" sz="2400" smtClean="0">
                <a:cs typeface="Times New Roman" pitchFamily="18" charset="0"/>
              </a:rPr>
              <a:t>Društvena ograničenja su moralne prirode. Biznis je deo društva i služi društvu.</a:t>
            </a:r>
            <a:endParaRPr lang="en-US" altLang="en-US" sz="2400" smtClean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Content Placeholder 2"/>
          <p:cNvSpPr>
            <a:spLocks noGrp="1"/>
          </p:cNvSpPr>
          <p:nvPr>
            <p:ph idx="4294967295"/>
          </p:nvPr>
        </p:nvSpPr>
        <p:spPr>
          <a:xfrm>
            <a:off x="611188" y="836613"/>
            <a:ext cx="8229600" cy="3429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sb-DE" altLang="en-US" sz="4400" i="1" smtClean="0">
                <a:cs typeface="Times New Roman" pitchFamily="18" charset="0"/>
              </a:rPr>
              <a:t>Milton Fridman: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sb-DE" altLang="en-US" sz="4400" b="1" i="1" smtClean="0">
                <a:cs typeface="Times New Roman" pitchFamily="18" charset="0"/>
              </a:rPr>
              <a:t>	</a:t>
            </a:r>
            <a:r>
              <a:rPr lang="hsb-DE" altLang="en-US" sz="4400" i="1" smtClean="0">
                <a:cs typeface="Times New Roman" pitchFamily="18" charset="0"/>
              </a:rPr>
              <a:t>“The unique social responsibility of business is to increase its profits”</a:t>
            </a:r>
            <a:endParaRPr lang="hsb-DE" altLang="en-US" sz="4400" smtClean="0">
              <a:cs typeface="Times New Roman" pitchFamily="18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sr-Latn-CS" altLang="en-US" sz="3600" smtClean="0"/>
          </a:p>
          <a:p>
            <a:pPr eaLnBrk="1" hangingPunct="1">
              <a:buFont typeface="Wingdings 3" pitchFamily="18" charset="2"/>
              <a:buNone/>
            </a:pPr>
            <a:r>
              <a:rPr lang="sr-Latn-CS" altLang="en-US" sz="3600" smtClean="0"/>
              <a:t>D</a:t>
            </a:r>
            <a:r>
              <a:rPr lang="hsb-DE" altLang="en-US" sz="3600" smtClean="0"/>
              <a:t>a </a:t>
            </a:r>
            <a:r>
              <a:rPr lang="sr-Latn-CS" altLang="en-US" sz="3600" smtClean="0"/>
              <a:t>li </a:t>
            </a:r>
            <a:r>
              <a:rPr lang="hsb-DE" altLang="en-US" sz="3600" smtClean="0"/>
              <a:t>Fridman brani </a:t>
            </a:r>
            <a:r>
              <a:rPr lang="hsb-DE" altLang="en-US" sz="3600" b="1" smtClean="0"/>
              <a:t>amoralan stav</a:t>
            </a:r>
            <a:r>
              <a:rPr lang="sr-Latn-CS" altLang="en-US" sz="3600" b="1" smtClean="0"/>
              <a:t> </a:t>
            </a:r>
            <a:r>
              <a:rPr lang="sr-Latn-CS" altLang="en-US" sz="3600" smtClean="0"/>
              <a:t>u biznisu?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79388" y="188913"/>
            <a:ext cx="8964612" cy="6480175"/>
          </a:xfrm>
        </p:spPr>
        <p:txBody>
          <a:bodyPr/>
          <a:lstStyle/>
          <a:p>
            <a:pPr marL="514350" indent="-514350" eaLnBrk="1" hangingPunct="1">
              <a:buClr>
                <a:srgbClr val="000000"/>
              </a:buClr>
              <a:buFont typeface="Arial" charset="0"/>
              <a:buNone/>
            </a:pPr>
            <a:endParaRPr lang="sr-Latn-CS" altLang="en-US" sz="2000" smtClean="0"/>
          </a:p>
          <a:p>
            <a:pPr marL="514350" indent="-514350" algn="ctr" eaLnBrk="1" hangingPunct="1">
              <a:buClr>
                <a:srgbClr val="000000"/>
              </a:buClr>
              <a:buFont typeface="Arial" charset="0"/>
              <a:buNone/>
            </a:pPr>
            <a:r>
              <a:rPr lang="sr-Latn-CS" altLang="en-US" sz="3200" smtClean="0"/>
              <a:t>Fridmanovi standardi poslovne prakse</a:t>
            </a:r>
          </a:p>
          <a:p>
            <a:pPr marL="514350" indent="-514350" eaLnBrk="1" hangingPunct="1">
              <a:buClr>
                <a:srgbClr val="000000"/>
              </a:buClr>
              <a:buFont typeface="Arial" charset="0"/>
              <a:buNone/>
            </a:pPr>
            <a:endParaRPr lang="sr-Latn-CS" altLang="en-US" sz="3200" smtClean="0"/>
          </a:p>
          <a:p>
            <a:pPr marL="514350" indent="-514350" eaLnBrk="1" hangingPunct="1">
              <a:buClr>
                <a:srgbClr val="000000"/>
              </a:buClr>
              <a:buFont typeface="Arial" charset="0"/>
              <a:buNone/>
            </a:pPr>
            <a:r>
              <a:rPr lang="sr-Latn-CS" altLang="en-US" sz="2000" smtClean="0"/>
              <a:t>P</a:t>
            </a:r>
            <a:r>
              <a:rPr lang="hsb-DE" altLang="en-US" sz="2000" smtClean="0"/>
              <a:t>oslovanje treba </a:t>
            </a:r>
            <a:r>
              <a:rPr lang="sr-Latn-CS" altLang="en-US" sz="2000" smtClean="0"/>
              <a:t>da:</a:t>
            </a:r>
          </a:p>
          <a:p>
            <a:pPr marL="514350" indent="-514350" eaLnBrk="1" hangingPunct="1">
              <a:buClr>
                <a:srgbClr val="000000"/>
              </a:buClr>
              <a:buFont typeface="Wingdings" pitchFamily="2" charset="2"/>
              <a:buAutoNum type="arabicPeriod"/>
            </a:pPr>
            <a:r>
              <a:rPr lang="hsb-DE" altLang="en-US" sz="2000" smtClean="0"/>
              <a:t>bude po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teno</a:t>
            </a:r>
          </a:p>
          <a:p>
            <a:pPr marL="514350" indent="-514350" eaLnBrk="1" hangingPunct="1">
              <a:spcBef>
                <a:spcPct val="40000"/>
              </a:spcBef>
              <a:buClr>
                <a:srgbClr val="000000"/>
              </a:buClr>
              <a:buFont typeface="Wingdings" pitchFamily="2" charset="2"/>
              <a:buAutoNum type="arabicPeriod"/>
            </a:pPr>
            <a:r>
              <a:rPr lang="hsb-DE" altLang="en-US" sz="2000" smtClean="0"/>
              <a:t>oslobo</a:t>
            </a:r>
            <a:r>
              <a:rPr lang="sr-Latn-CS" altLang="en-US" sz="2000" smtClean="0"/>
              <a:t>đ</a:t>
            </a:r>
            <a:r>
              <a:rPr lang="hsb-DE" altLang="en-US" sz="2000" smtClean="0"/>
              <a:t>eno obmana u me</a:t>
            </a:r>
            <a:r>
              <a:rPr lang="sr-Latn-CS" altLang="en-US" sz="2000" smtClean="0"/>
              <a:t>đ</a:t>
            </a:r>
            <a:r>
              <a:rPr lang="hsb-DE" altLang="en-US" sz="2000" smtClean="0"/>
              <a:t>uljudskim odnosima</a:t>
            </a:r>
          </a:p>
          <a:p>
            <a:pPr marL="514350" indent="-514350" eaLnBrk="1" hangingPunct="1">
              <a:spcBef>
                <a:spcPct val="40000"/>
              </a:spcBef>
              <a:buClr>
                <a:srgbClr val="000000"/>
              </a:buClr>
              <a:buFont typeface="Wingdings" pitchFamily="2" charset="2"/>
              <a:buAutoNum type="arabicPeriod"/>
            </a:pPr>
            <a:r>
              <a:rPr lang="hsb-DE" altLang="en-US" sz="2000" smtClean="0"/>
              <a:t>po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tuje konvencije o po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tenoj konkurenciji</a:t>
            </a:r>
          </a:p>
          <a:p>
            <a:pPr marL="514350" indent="-514350" eaLnBrk="1" hangingPunct="1">
              <a:spcBef>
                <a:spcPct val="40000"/>
              </a:spcBef>
              <a:buClr>
                <a:srgbClr val="000000"/>
              </a:buClr>
              <a:buFont typeface="Wingdings" pitchFamily="2" charset="2"/>
              <a:buAutoNum type="arabicPeriod"/>
            </a:pPr>
            <a:r>
              <a:rPr lang="hsb-DE" altLang="en-US" sz="2000" smtClean="0"/>
              <a:t>bude u saglasnosti sa zakonima</a:t>
            </a:r>
          </a:p>
          <a:p>
            <a:pPr marL="514350" indent="-514350" eaLnBrk="1" hangingPunct="1">
              <a:spcBef>
                <a:spcPct val="40000"/>
              </a:spcBef>
              <a:buClr>
                <a:srgbClr val="000000"/>
              </a:buClr>
              <a:buFont typeface="Wingdings" pitchFamily="2" charset="2"/>
              <a:buAutoNum type="arabicPeriod"/>
            </a:pPr>
            <a:r>
              <a:rPr lang="hsb-DE" altLang="en-US" sz="2000" smtClean="0"/>
              <a:t>uzima u obzir va</a:t>
            </a:r>
            <a:r>
              <a:rPr lang="sr-Latn-CS" altLang="en-US" sz="2000" smtClean="0"/>
              <a:t>ž</a:t>
            </a:r>
            <a:r>
              <a:rPr lang="hsb-DE" altLang="en-US" sz="2000" smtClean="0"/>
              <a:t>e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e ugovore</a:t>
            </a:r>
          </a:p>
          <a:p>
            <a:pPr marL="514350" indent="-514350" eaLnBrk="1" hangingPunct="1">
              <a:spcBef>
                <a:spcPct val="40000"/>
              </a:spcBef>
              <a:buClr>
                <a:srgbClr val="000000"/>
              </a:buClr>
              <a:buFont typeface="Wingdings" pitchFamily="2" charset="2"/>
              <a:buAutoNum type="arabicPeriod"/>
            </a:pPr>
            <a:r>
              <a:rPr lang="hsb-DE" altLang="en-US" sz="2000" smtClean="0"/>
              <a:t>po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tuje prava zaposlenih i investitora</a:t>
            </a:r>
          </a:p>
          <a:p>
            <a:pPr marL="514350" indent="-514350" eaLnBrk="1" hangingPunct="1">
              <a:spcBef>
                <a:spcPct val="40000"/>
              </a:spcBef>
              <a:buClr>
                <a:srgbClr val="000000"/>
              </a:buClr>
              <a:buFont typeface="Wingdings" pitchFamily="2" charset="2"/>
              <a:buAutoNum type="arabicPeriod"/>
            </a:pPr>
            <a:r>
              <a:rPr lang="hsb-DE" altLang="en-US" sz="2000" smtClean="0"/>
              <a:t>te</a:t>
            </a:r>
            <a:r>
              <a:rPr lang="sr-Latn-CS" altLang="en-US" sz="2000" smtClean="0"/>
              <a:t>ž</a:t>
            </a:r>
            <a:r>
              <a:rPr lang="hsb-DE" altLang="en-US" sz="2000" smtClean="0"/>
              <a:t>i da zadovolji klijenta u najve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oj mogu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oj meri, i</a:t>
            </a:r>
          </a:p>
          <a:p>
            <a:pPr marL="514350" indent="-514350" eaLnBrk="1" hangingPunct="1">
              <a:spcBef>
                <a:spcPct val="40000"/>
              </a:spcBef>
              <a:buClr>
                <a:srgbClr val="000000"/>
              </a:buClr>
              <a:buFont typeface="Wingdings" pitchFamily="2" charset="2"/>
              <a:buAutoNum type="arabicPeriod"/>
            </a:pPr>
            <a:r>
              <a:rPr lang="hsb-DE" altLang="en-US" sz="2000" smtClean="0"/>
              <a:t>to uvek 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ini na na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in koji ostavlja slobodan izbor za pojedince koji u njemu u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estvuju.</a:t>
            </a:r>
            <a:endParaRPr lang="fr-FR" altLang="en-US" sz="200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Content Placeholder 2"/>
          <p:cNvSpPr>
            <a:spLocks noGrp="1"/>
          </p:cNvSpPr>
          <p:nvPr>
            <p:ph idx="4294967295"/>
          </p:nvPr>
        </p:nvSpPr>
        <p:spPr>
          <a:xfrm>
            <a:off x="457200" y="714375"/>
            <a:ext cx="8229600" cy="5072063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sr-Latn-CS" altLang="en-US" sz="3600" smtClean="0"/>
              <a:t>Zakon i moral u biznisu</a:t>
            </a:r>
          </a:p>
          <a:p>
            <a:pPr eaLnBrk="1" hangingPunct="1"/>
            <a:endParaRPr lang="sr-Latn-CS" altLang="en-US" sz="3600" smtClean="0"/>
          </a:p>
          <a:p>
            <a:pPr eaLnBrk="1" hangingPunct="1">
              <a:buFont typeface="Wingdings 3" pitchFamily="18" charset="2"/>
              <a:buNone/>
            </a:pPr>
            <a:r>
              <a:rPr lang="sr-Latn-CS" altLang="en-US" sz="2400" smtClean="0">
                <a:cs typeface="Times New Roman" pitchFamily="18" charset="0"/>
              </a:rPr>
              <a:t>Definicija poslovanja po mnogim autorima je: 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maksimizovanje profita </a:t>
            </a:r>
            <a:r>
              <a:rPr lang="sr-Latn-CS" altLang="en-US" sz="2400" b="1" smtClean="0">
                <a:cs typeface="Times New Roman" pitchFamily="18" charset="0"/>
              </a:rPr>
              <a:t>u okvirima zakona.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Etika se smatra suvišnom.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Svođenje zahteva prema biznisu na zakonske zahteve može se kvalifikovati kao pogodan izgovor za zanemarivanje moralnih zahteva.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Biznis je društvena inicijativa kojoj društvena zajednica određuje ovlašćenja i ograničenja. Ograničenja su često moralna, ali često uneta i u slovo zakona.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14313" y="115888"/>
            <a:ext cx="8715375" cy="617061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sr-Latn-CS" altLang="en-US" sz="3600" b="1" smtClean="0">
                <a:solidFill>
                  <a:srgbClr val="FF0000"/>
                </a:solidFill>
              </a:rPr>
              <a:t>ODNOS BIZNISA I ZAKONA</a:t>
            </a:r>
          </a:p>
          <a:p>
            <a:pPr algn="ctr" eaLnBrk="1" hangingPunct="1">
              <a:buFont typeface="Wingdings" pitchFamily="2" charset="2"/>
              <a:buNone/>
            </a:pPr>
            <a:endParaRPr lang="sr-Latn-CS" altLang="en-US" sz="2400" b="1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hsb-DE" altLang="en-US" b="1" smtClean="0">
                <a:solidFill>
                  <a:srgbClr val="FF0000"/>
                </a:solidFill>
              </a:rPr>
              <a:t>	</a:t>
            </a:r>
            <a:r>
              <a:rPr lang="sr-Latn-CS" altLang="en-US" sz="2000" b="1" smtClean="0">
                <a:solidFill>
                  <a:srgbClr val="C00000"/>
                </a:solidFill>
              </a:rPr>
              <a:t>I. Z</a:t>
            </a:r>
            <a:r>
              <a:rPr lang="hsb-DE" altLang="en-US" sz="2000" b="1" smtClean="0">
                <a:solidFill>
                  <a:srgbClr val="C00000"/>
                </a:solidFill>
              </a:rPr>
              <a:t>akoni zabranjuju nemoralnu praksu</a:t>
            </a:r>
            <a:endParaRPr lang="sr-Latn-CS" altLang="en-US" sz="2000" smtClean="0"/>
          </a:p>
          <a:p>
            <a:pPr eaLnBrk="1" hangingPunct="1">
              <a:spcBef>
                <a:spcPts val="1200"/>
              </a:spcBef>
            </a:pPr>
            <a:r>
              <a:rPr lang="sr-Latn-CS" altLang="en-US" sz="2000" smtClean="0"/>
              <a:t>Jedan od </a:t>
            </a:r>
            <a:r>
              <a:rPr lang="hsb-DE" altLang="en-US" sz="2000" smtClean="0"/>
              <a:t>na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in</a:t>
            </a:r>
            <a:r>
              <a:rPr lang="sr-Latn-CS" altLang="en-US" sz="2000" smtClean="0"/>
              <a:t>a</a:t>
            </a:r>
            <a:r>
              <a:rPr lang="hsb-DE" altLang="en-US" sz="2000" smtClean="0"/>
              <a:t> dokazivanja da neki zakon treba doneti jeste tvrdnja da je pona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anje koje 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e zakon staviti pod nadzor </a:t>
            </a:r>
            <a:r>
              <a:rPr lang="hsb-DE" altLang="en-US" sz="2000" b="1" smtClean="0"/>
              <a:t>nemoralno i ozbiljno </a:t>
            </a:r>
            <a:r>
              <a:rPr lang="sr-Latn-CS" altLang="en-US" sz="2000" b="1" smtClean="0"/>
              <a:t>š</a:t>
            </a:r>
            <a:r>
              <a:rPr lang="hsb-DE" altLang="en-US" sz="2000" b="1" smtClean="0"/>
              <a:t>tetno po dru</a:t>
            </a:r>
            <a:r>
              <a:rPr lang="sr-Latn-CS" altLang="en-US" sz="2000" b="1" smtClean="0"/>
              <a:t>š</a:t>
            </a:r>
            <a:r>
              <a:rPr lang="hsb-DE" altLang="en-US" sz="2000" b="1" smtClean="0"/>
              <a:t>tvo. </a:t>
            </a:r>
            <a:endParaRPr lang="sr-Latn-CS" altLang="en-US" sz="2000" b="1" smtClean="0"/>
          </a:p>
          <a:p>
            <a:pPr eaLnBrk="1" hangingPunct="1">
              <a:lnSpc>
                <a:spcPct val="90000"/>
              </a:lnSpc>
              <a:buClr>
                <a:srgbClr val="000000"/>
              </a:buClr>
              <a:buFont typeface="Wingdings 2" pitchFamily="18" charset="2"/>
              <a:buNone/>
            </a:pPr>
            <a:r>
              <a:rPr lang="sr-Latn-CS" altLang="en-US" sz="2000" b="1" smtClean="0">
                <a:solidFill>
                  <a:srgbClr val="C00000"/>
                </a:solidFill>
              </a:rPr>
              <a:t>2. </a:t>
            </a:r>
            <a:r>
              <a:rPr lang="hsb-DE" altLang="en-US" sz="2000" b="1" smtClean="0">
                <a:solidFill>
                  <a:srgbClr val="C00000"/>
                </a:solidFill>
              </a:rPr>
              <a:t>Zakon je najve</a:t>
            </a:r>
            <a:r>
              <a:rPr lang="sr-Latn-CS" altLang="en-US" sz="2000" b="1" smtClean="0">
                <a:solidFill>
                  <a:srgbClr val="C00000"/>
                </a:solidFill>
              </a:rPr>
              <a:t>ć</a:t>
            </a:r>
            <a:r>
              <a:rPr lang="hsb-DE" altLang="en-US" sz="2000" b="1" smtClean="0">
                <a:solidFill>
                  <a:srgbClr val="C00000"/>
                </a:solidFill>
              </a:rPr>
              <a:t>im delom reaktivan</a:t>
            </a:r>
            <a:endParaRPr lang="sr-Latn-CS" altLang="en-US" sz="2000" b="1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hsb-DE" altLang="en-US" sz="2000" smtClean="0"/>
              <a:t>Postoji </a:t>
            </a:r>
            <a:r>
              <a:rPr lang="sr-Latn-CS" altLang="en-US" sz="2000" smtClean="0"/>
              <a:t>raspon</a:t>
            </a:r>
            <a:r>
              <a:rPr lang="hsb-DE" altLang="en-US" sz="2000" smtClean="0"/>
              <a:t> izme</a:t>
            </a:r>
            <a:r>
              <a:rPr lang="sr-Latn-CS" altLang="en-US" sz="2000" smtClean="0"/>
              <a:t>đ</a:t>
            </a:r>
            <a:r>
              <a:rPr lang="hsb-DE" altLang="en-US" sz="2000" smtClean="0"/>
              <a:t>u prakse koju dru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tvo razotkrije kao 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tetnu i skiciranja i dono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enja zakona koji je pretvaraju u nezakonitu</a:t>
            </a:r>
            <a:endParaRPr lang="sr-Latn-CS" altLang="en-US" sz="2000" smtClean="0"/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Clr>
                <a:srgbClr val="000000"/>
              </a:buClr>
              <a:buFont typeface="Wingdings 2" pitchFamily="18" charset="2"/>
              <a:buNone/>
            </a:pPr>
            <a:r>
              <a:rPr lang="sr-Latn-CS" altLang="en-US" sz="2000" b="1" smtClean="0">
                <a:solidFill>
                  <a:srgbClr val="C00000"/>
                </a:solidFill>
              </a:rPr>
              <a:t>3. </a:t>
            </a:r>
            <a:r>
              <a:rPr lang="hsb-DE" altLang="en-US" sz="2000" b="1" smtClean="0">
                <a:solidFill>
                  <a:srgbClr val="C00000"/>
                </a:solidFill>
              </a:rPr>
              <a:t>Nisu svi zakoni moralno odbranljivi</a:t>
            </a:r>
            <a:endParaRPr lang="sr-Latn-CS" altLang="en-US" sz="2000" b="1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hsb-DE" altLang="en-US" sz="2000" smtClean="0"/>
              <a:t>Dokaz za to su zakoni koji nala</a:t>
            </a:r>
            <a:r>
              <a:rPr lang="sr-Latn-CS" altLang="en-US" sz="2000" smtClean="0"/>
              <a:t>ž</a:t>
            </a:r>
            <a:r>
              <a:rPr lang="hsb-DE" altLang="en-US" sz="2000" smtClean="0"/>
              <a:t>u rasnu segregaciju i razne vidove diskriminacije </a:t>
            </a:r>
            <a:endParaRPr lang="sr-Latn-CS" altLang="en-US" sz="2000" smtClean="0"/>
          </a:p>
          <a:p>
            <a:pPr eaLnBrk="1" hangingPunct="1">
              <a:lnSpc>
                <a:spcPct val="90000"/>
              </a:lnSpc>
              <a:buClr>
                <a:srgbClr val="000000"/>
              </a:buClr>
              <a:buFont typeface="Wingdings 2" pitchFamily="18" charset="2"/>
              <a:buNone/>
            </a:pPr>
            <a:r>
              <a:rPr lang="sr-Latn-CS" altLang="en-US" sz="2000" smtClean="0"/>
              <a:t>4. </a:t>
            </a:r>
            <a:r>
              <a:rPr lang="sr-Latn-CS" altLang="en-US" sz="2000" b="1" smtClean="0">
                <a:solidFill>
                  <a:schemeClr val="accent2"/>
                </a:solidFill>
              </a:rPr>
              <a:t>Nije uvek nemoralno i nelegalno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000" smtClean="0"/>
              <a:t>Napredna društva nastoje da se legalno i legitimno što više poklapaju tj. da zakoni budu što moralniji. </a:t>
            </a:r>
            <a:r>
              <a:rPr lang="sr-Latn-CS" altLang="en-US" sz="2000" b="1" smtClean="0">
                <a:solidFill>
                  <a:srgbClr val="7030A0"/>
                </a:solidFill>
              </a:rPr>
              <a:t>Odakle izvire osećaj da je nešto legitimno? </a:t>
            </a:r>
            <a:r>
              <a:rPr lang="sr-Latn-CS" altLang="en-US" sz="2000" smtClean="0"/>
              <a:t>Legitimno znači </a:t>
            </a:r>
            <a:r>
              <a:rPr lang="sr-Latn-CS" altLang="en-US" sz="2000" b="1" smtClean="0"/>
              <a:t>opravdano</a:t>
            </a:r>
            <a:r>
              <a:rPr lang="sr-Latn-CS" altLang="en-US" sz="2000" smtClean="0"/>
              <a:t>, </a:t>
            </a:r>
            <a:r>
              <a:rPr lang="sr-Latn-CS" altLang="en-US" sz="2000" b="1" smtClean="0"/>
              <a:t>zasnovano</a:t>
            </a:r>
            <a:r>
              <a:rPr lang="sr-Latn-CS" altLang="en-US" sz="2000" smtClean="0"/>
              <a:t>, </a:t>
            </a:r>
            <a:r>
              <a:rPr lang="sr-Latn-CS" altLang="en-US" sz="2000" b="1" smtClean="0"/>
              <a:t>smisleno</a:t>
            </a:r>
            <a:r>
              <a:rPr lang="sr-Latn-CS" altLang="en-US" sz="2000" smtClean="0"/>
              <a:t> sa etičkog stanovišta</a:t>
            </a:r>
            <a:r>
              <a:rPr lang="sr-Latn-CS" altLang="en-US" sz="2000" b="1" smtClean="0"/>
              <a:t>. 			</a:t>
            </a:r>
            <a:r>
              <a:rPr lang="sr-Latn-CS" altLang="en-US" sz="2000" b="1" smtClean="0">
                <a:solidFill>
                  <a:srgbClr val="0070C0"/>
                </a:solidFill>
              </a:rPr>
              <a:t>Razumnost</a:t>
            </a:r>
            <a:r>
              <a:rPr lang="sr-Latn-CS" altLang="en-US" sz="2000" smtClean="0"/>
              <a:t> ili </a:t>
            </a:r>
            <a:r>
              <a:rPr lang="sr-Latn-CS" altLang="en-US" sz="2000" b="1" smtClean="0">
                <a:solidFill>
                  <a:srgbClr val="0070C0"/>
                </a:solidFill>
              </a:rPr>
              <a:t>smislenost</a:t>
            </a:r>
            <a:r>
              <a:rPr lang="sr-Latn-CS" altLang="en-US" sz="2000" smtClean="0"/>
              <a:t> morala.</a:t>
            </a:r>
          </a:p>
          <a:p>
            <a:pPr eaLnBrk="1" hangingPunct="1">
              <a:spcBef>
                <a:spcPts val="1200"/>
              </a:spcBef>
            </a:pPr>
            <a:endParaRPr lang="sr-Latn-CS" altLang="en-US" sz="2000" smtClean="0"/>
          </a:p>
          <a:p>
            <a:pPr eaLnBrk="1" hangingPunct="1">
              <a:lnSpc>
                <a:spcPct val="90000"/>
              </a:lnSpc>
              <a:buClr>
                <a:srgbClr val="000000"/>
              </a:buClr>
              <a:buFont typeface="Wingdings 2" pitchFamily="18" charset="2"/>
              <a:buChar char=""/>
            </a:pPr>
            <a:endParaRPr lang="sr-Latn-CS" altLang="en-US" sz="20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000000"/>
              </a:buClr>
              <a:buFont typeface="Wingdings 2" pitchFamily="18" charset="2"/>
              <a:buChar char=""/>
            </a:pPr>
            <a:endParaRPr lang="sr-Latn-CS" altLang="en-US" sz="30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Clr>
                <a:srgbClr val="000000"/>
              </a:buClr>
              <a:buFont typeface="Wingdings 2" pitchFamily="18" charset="2"/>
              <a:buNone/>
            </a:pPr>
            <a:endParaRPr lang="sr-Latn-CS" altLang="en-US" sz="2000" b="1" smtClean="0">
              <a:solidFill>
                <a:schemeClr val="accent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fr-FR" altLang="en-US" sz="200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Content Placeholder 2"/>
          <p:cNvSpPr>
            <a:spLocks noGrp="1"/>
          </p:cNvSpPr>
          <p:nvPr>
            <p:ph idx="4294967295"/>
          </p:nvPr>
        </p:nvSpPr>
        <p:spPr>
          <a:xfrm>
            <a:off x="250825" y="2276475"/>
            <a:ext cx="8642350" cy="4054475"/>
          </a:xfrm>
        </p:spPr>
        <p:txBody>
          <a:bodyPr/>
          <a:lstStyle/>
          <a:p>
            <a:pPr eaLnBrk="1" hangingPunct="1"/>
            <a:r>
              <a:rPr lang="hsb-DE" altLang="en-US" sz="2000" smtClean="0"/>
              <a:t>Ku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no vaspitanje, li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ni moral, nesumnjivo je </a:t>
            </a:r>
            <a:r>
              <a:rPr lang="hsb-DE" altLang="en-US" sz="2000" b="1" i="1" smtClean="0"/>
              <a:t>neophodan</a:t>
            </a:r>
            <a:r>
              <a:rPr lang="hsb-DE" altLang="en-US" sz="2000" smtClean="0"/>
              <a:t>, ali i </a:t>
            </a:r>
            <a:r>
              <a:rPr lang="hsb-DE" altLang="en-US" sz="2000" b="1" i="1" smtClean="0"/>
              <a:t>nedovoljan</a:t>
            </a:r>
            <a:r>
              <a:rPr lang="hsb-DE" altLang="en-US" sz="2000" i="1" smtClean="0"/>
              <a:t> </a:t>
            </a:r>
            <a:r>
              <a:rPr lang="hsb-DE" altLang="en-US" sz="2000" smtClean="0"/>
              <a:t>za odlu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ivanje i delovanje u kompleksnoj mre</a:t>
            </a:r>
            <a:r>
              <a:rPr lang="sr-Latn-CS" altLang="en-US" sz="2000" smtClean="0"/>
              <a:t>ž</a:t>
            </a:r>
            <a:r>
              <a:rPr lang="hsb-DE" altLang="en-US" sz="2000" smtClean="0"/>
              <a:t>i poslovnih faktora</a:t>
            </a:r>
          </a:p>
          <a:p>
            <a:pPr eaLnBrk="1" hangingPunct="1"/>
            <a:r>
              <a:rPr lang="hsb-DE" altLang="en-US" sz="2000" b="1" smtClean="0"/>
              <a:t>Moralni poslovni kalkukus</a:t>
            </a:r>
            <a:r>
              <a:rPr lang="sr-Latn-CS" altLang="en-US" sz="2000" b="1" smtClean="0"/>
              <a:t> - </a:t>
            </a:r>
            <a:r>
              <a:rPr lang="hsb-DE" altLang="en-US" sz="2000" smtClean="0"/>
              <a:t>pomirenje motiva vezanih za </a:t>
            </a:r>
            <a:r>
              <a:rPr lang="hsb-DE" altLang="en-US" sz="2000" b="1" smtClean="0">
                <a:solidFill>
                  <a:srgbClr val="0070C0"/>
                </a:solidFill>
              </a:rPr>
              <a:t>profit</a:t>
            </a:r>
            <a:r>
              <a:rPr lang="hsb-DE" altLang="en-US" sz="2000" smtClean="0"/>
              <a:t> i </a:t>
            </a:r>
            <a:r>
              <a:rPr lang="hsb-DE" altLang="en-US" sz="2000" b="1" smtClean="0">
                <a:solidFill>
                  <a:srgbClr val="0070C0"/>
                </a:solidFill>
              </a:rPr>
              <a:t>eti</a:t>
            </a:r>
            <a:r>
              <a:rPr lang="sr-Latn-CS" altLang="en-US" sz="2000" b="1" smtClean="0">
                <a:solidFill>
                  <a:srgbClr val="0070C0"/>
                </a:solidFill>
              </a:rPr>
              <a:t>č</a:t>
            </a:r>
            <a:r>
              <a:rPr lang="hsb-DE" altLang="en-US" sz="2000" b="1" smtClean="0">
                <a:solidFill>
                  <a:srgbClr val="0070C0"/>
                </a:solidFill>
              </a:rPr>
              <a:t>kih imperativa </a:t>
            </a:r>
            <a:r>
              <a:rPr lang="hsb-DE" altLang="en-US" sz="2000" smtClean="0"/>
              <a:t>– veoma je zamr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en i nesiguran </a:t>
            </a:r>
            <a:endParaRPr lang="sr-Latn-CS" altLang="en-US" sz="2000" smtClean="0"/>
          </a:p>
          <a:p>
            <a:pPr eaLnBrk="1" hangingPunct="1">
              <a:spcBef>
                <a:spcPts val="1200"/>
              </a:spcBef>
            </a:pPr>
            <a:r>
              <a:rPr lang="hsb-DE" altLang="en-US" sz="2000" smtClean="0"/>
              <a:t>Koliko direktora sa dobrim moralnim </a:t>
            </a:r>
            <a:r>
              <a:rPr lang="sr-Latn-CS" altLang="en-US" sz="2000" smtClean="0"/>
              <a:t>vaspitanjem</a:t>
            </a:r>
            <a:r>
              <a:rPr lang="hsb-DE" altLang="en-US" sz="2000" smtClean="0"/>
              <a:t> podlegne kulturi 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iji je moto “</a:t>
            </a:r>
            <a:r>
              <a:rPr lang="hsb-DE" altLang="en-US" sz="2000" i="1" smtClean="0"/>
              <a:t>svako za sebe</a:t>
            </a:r>
            <a:r>
              <a:rPr lang="hsb-DE" altLang="en-US" sz="2000" smtClean="0"/>
              <a:t>”, jer se 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ini da pohlepni i nepo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teni dobijaju sve?</a:t>
            </a:r>
          </a:p>
          <a:p>
            <a:pPr eaLnBrk="1" hangingPunct="1">
              <a:buFont typeface="Arial" charset="0"/>
              <a:buNone/>
            </a:pPr>
            <a:endParaRPr lang="en-US" altLang="en-US" sz="2000" smtClean="0"/>
          </a:p>
        </p:txBody>
      </p:sp>
      <p:sp>
        <p:nvSpPr>
          <p:cNvPr id="67586" name="Title 1"/>
          <p:cNvSpPr>
            <a:spLocks noGrp="1"/>
          </p:cNvSpPr>
          <p:nvPr>
            <p:ph type="title" idx="4294967295"/>
          </p:nvPr>
        </p:nvSpPr>
        <p:spPr>
          <a:xfrm>
            <a:off x="585787" y="268288"/>
            <a:ext cx="8229601" cy="143986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Odnos između kućnog vaspitanja i poslovnog morala</a:t>
            </a:r>
            <a:endParaRPr lang="en-US" kern="1200" dirty="0"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Content Placeholder 2"/>
          <p:cNvSpPr>
            <a:spLocks noGrp="1"/>
          </p:cNvSpPr>
          <p:nvPr>
            <p:ph idx="4294967295"/>
          </p:nvPr>
        </p:nvSpPr>
        <p:spPr>
          <a:xfrm>
            <a:off x="395288" y="1341438"/>
            <a:ext cx="8643937" cy="6000750"/>
          </a:xfrm>
        </p:spPr>
        <p:txBody>
          <a:bodyPr/>
          <a:lstStyle/>
          <a:p>
            <a:pPr eaLnBrk="1" hangingPunct="1"/>
            <a:r>
              <a:rPr lang="sr-Latn-CS" altLang="en-US" sz="2400" smtClean="0">
                <a:cs typeface="Times New Roman" pitchFamily="18" charset="0"/>
              </a:rPr>
              <a:t>Nije bitno pitanje da li je čovek dobar ili zao po svojoj prirodi, da li je sve nasledio ili je sve naučio. 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Čovek je po prirodi sposoban i za dobro i za zlo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Jedino relevantno pitanje koje se danas naučno postavlja : </a:t>
            </a:r>
            <a:r>
              <a:rPr lang="sr-Latn-CS" altLang="en-US" sz="2400" i="1" smtClean="0">
                <a:solidFill>
                  <a:srgbClr val="FF0000"/>
                </a:solidFill>
                <a:cs typeface="Times New Roman" pitchFamily="18" charset="0"/>
              </a:rPr>
              <a:t>k</a:t>
            </a:r>
            <a:r>
              <a:rPr lang="sr-Latn-CS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ada</a:t>
            </a:r>
            <a:r>
              <a:rPr lang="sr-Latn-CS" altLang="en-US" sz="2400" i="1" smtClean="0">
                <a:solidFill>
                  <a:srgbClr val="FF0000"/>
                </a:solidFill>
                <a:cs typeface="Times New Roman" pitchFamily="18" charset="0"/>
              </a:rPr>
              <a:t>, </a:t>
            </a:r>
            <a:r>
              <a:rPr lang="sr-Latn-CS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u kojim uslovima </a:t>
            </a:r>
            <a:r>
              <a:rPr lang="sr-Latn-CS" altLang="en-US" sz="2400" smtClean="0">
                <a:cs typeface="Times New Roman" pitchFamily="18" charset="0"/>
              </a:rPr>
              <a:t>je čovek zao, a kada iz njega izbija prirodna dobrota?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214282" y="0"/>
            <a:ext cx="8929718" cy="6357982"/>
          </a:xfrm>
        </p:spPr>
        <p:txBody>
          <a:bodyPr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marL="273050" indent="-273050" eaLnBrk="1" hangingPunct="1">
              <a:defRPr/>
            </a:pPr>
            <a:r>
              <a:rPr lang="sr-Latn-C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MORAL I ETIKA</a:t>
            </a:r>
            <a:br>
              <a:rPr lang="sr-Latn-C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Latn-C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Etika : starogrčki </a:t>
            </a:r>
            <a:r>
              <a:rPr lang="sr-Latn-CS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ethicos</a:t>
            </a:r>
            <a: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sr-Latn-CS" sz="22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ethos</a:t>
            </a:r>
            <a:r>
              <a:rPr lang="sr-Latn-C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moral i običaji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Moral: latinski </a:t>
            </a:r>
            <a:r>
              <a:rPr lang="sr-Latn-CS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moralitas</a:t>
            </a:r>
            <a: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sr-Latn-CS" sz="22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mores</a:t>
            </a:r>
            <a:r>
              <a:rPr lang="sr-Latn-CS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običaji, navike, načini, karakter, prikladno ponašanje.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Moral označava:</a:t>
            </a:r>
            <a:b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CS" sz="2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postupake</a:t>
            </a:r>
            <a: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 delatnosti čija je ispravnost ili pogrešnost od značaja; </a:t>
            </a:r>
            <a:b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CS" sz="2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pravila</a:t>
            </a:r>
            <a: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koja vladaju tim delatnostima i</a:t>
            </a:r>
            <a:b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CS" sz="2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vrednosti</a:t>
            </a:r>
            <a: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koje ti postupci usađuju, neguju i primenjuju.</a:t>
            </a:r>
            <a:b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Moralnost nekog društva je povezana sa običajima i navikama koje to društvo prihvata kao ispravne ili pogrešne </a:t>
            </a:r>
            <a:br>
              <a:rPr lang="sr-Latn-C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Latn-C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Moralnost: </a:t>
            </a:r>
            <a:r>
              <a:rPr lang="sr-Latn-CS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osnov stabilnosti društva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 smtClean="0">
                <a:latin typeface="Times New Roman" pitchFamily="18" charset="0"/>
                <a:cs typeface="Times New Roman" pitchFamily="18" charset="0"/>
              </a:rPr>
            </a:br>
            <a:endParaRPr lang="en-US" sz="2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Content Placeholder 2"/>
          <p:cNvSpPr>
            <a:spLocks noGrp="1"/>
          </p:cNvSpPr>
          <p:nvPr>
            <p:ph idx="4294967295"/>
          </p:nvPr>
        </p:nvSpPr>
        <p:spPr>
          <a:xfrm>
            <a:off x="395288" y="333375"/>
            <a:ext cx="8401050" cy="6000750"/>
          </a:xfrm>
        </p:spPr>
        <p:txBody>
          <a:bodyPr/>
          <a:lstStyle/>
          <a:p>
            <a:pPr eaLnBrk="1" hangingPunct="1"/>
            <a:r>
              <a:rPr lang="sr-Latn-CS" altLang="en-US" sz="2400" smtClean="0">
                <a:cs typeface="Times New Roman" pitchFamily="18" charset="0"/>
              </a:rPr>
              <a:t>Poslovna etika, kao i društvena etika, ne može breme moralnog odlučivanja u kompleksnim situacijama da stavlja samo na pojedinca.</a:t>
            </a:r>
          </a:p>
          <a:p>
            <a:pPr eaLnBrk="1" hangingPunct="1">
              <a:buFont typeface="Wingdings 3" pitchFamily="18" charset="2"/>
              <a:buNone/>
            </a:pPr>
            <a:endParaRPr lang="sr-Latn-CS" altLang="en-US" sz="2400" smtClean="0">
              <a:cs typeface="Times New Roman" pitchFamily="18" charset="0"/>
            </a:endParaRPr>
          </a:p>
          <a:p>
            <a:pPr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Mora da otkrije i preporučuje </a:t>
            </a:r>
            <a:r>
              <a:rPr lang="sr-Latn-CS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sistemske, organizacione uslove, mehanizme i procedure </a:t>
            </a:r>
            <a:r>
              <a:rPr lang="sr-Latn-CS" altLang="en-US" sz="2400" smtClean="0">
                <a:cs typeface="Times New Roman" pitchFamily="18" charset="0"/>
              </a:rPr>
              <a:t>koji omogućuju i olakšavaju moralnu dimenziju poslovanja</a:t>
            </a:r>
          </a:p>
          <a:p>
            <a:pPr eaLnBrk="1" hangingPunct="1">
              <a:spcBef>
                <a:spcPts val="1200"/>
              </a:spcBef>
              <a:buFont typeface="Wingdings 3" pitchFamily="18" charset="2"/>
              <a:buNone/>
            </a:pPr>
            <a:endParaRPr lang="sr-Latn-CS" altLang="en-US" sz="2400" smtClean="0">
              <a:cs typeface="Times New Roman" pitchFamily="18" charset="0"/>
            </a:endParaRPr>
          </a:p>
          <a:p>
            <a:pPr eaLnBrk="1" hangingPunct="1"/>
            <a:r>
              <a:rPr lang="sr-Latn-CS" altLang="en-US" sz="2400" smtClean="0">
                <a:cs typeface="Times New Roman" pitchFamily="18" charset="0"/>
              </a:rPr>
              <a:t>Č</a:t>
            </a:r>
            <a:r>
              <a:rPr lang="hsb-DE" altLang="en-US" sz="2400" smtClean="0">
                <a:cs typeface="Times New Roman" pitchFamily="18" charset="0"/>
              </a:rPr>
              <a:t>lanovi gotovo svake grupe, mada su pojedina</a:t>
            </a:r>
            <a:r>
              <a:rPr lang="sr-Latn-CS" altLang="en-US" sz="2400" smtClean="0">
                <a:cs typeface="Times New Roman" pitchFamily="18" charset="0"/>
              </a:rPr>
              <a:t>č</a:t>
            </a:r>
            <a:r>
              <a:rPr lang="hsb-DE" altLang="en-US" sz="2400" smtClean="0">
                <a:cs typeface="Times New Roman" pitchFamily="18" charset="0"/>
              </a:rPr>
              <a:t>no dobronamerni, </a:t>
            </a:r>
            <a:r>
              <a:rPr lang="sr-Latn-CS" altLang="en-US" sz="2400" smtClean="0">
                <a:cs typeface="Times New Roman" pitchFamily="18" charset="0"/>
              </a:rPr>
              <a:t>kada se steknu </a:t>
            </a:r>
            <a:r>
              <a:rPr lang="sr-Latn-CS" altLang="en-US" sz="2400" b="1" smtClean="0">
                <a:cs typeface="Times New Roman" pitchFamily="18" charset="0"/>
              </a:rPr>
              <a:t>ODREĐENI SISTEMSKI USLOVI </a:t>
            </a:r>
            <a:r>
              <a:rPr lang="hsb-DE" altLang="en-US" sz="2400" smtClean="0">
                <a:cs typeface="Times New Roman" pitchFamily="18" charset="0"/>
              </a:rPr>
              <a:t>mogu da utonu u dubine nemorala u koje kao pojedinci nikada ne bi poku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ali da zarone.</a:t>
            </a:r>
            <a:endParaRPr lang="sr-Latn-CS" altLang="en-US" sz="2400" smtClean="0">
              <a:cs typeface="Times New Roman" pitchFamily="18" charset="0"/>
            </a:endParaRPr>
          </a:p>
          <a:p>
            <a:pPr eaLnBrk="1" hangingPunct="1">
              <a:spcBef>
                <a:spcPts val="1200"/>
              </a:spcBef>
              <a:buFont typeface="Wingdings 3" pitchFamily="18" charset="2"/>
              <a:buNone/>
            </a:pPr>
            <a:endParaRPr lang="sr-Latn-CS" altLang="en-US" sz="3200" smtClean="0">
              <a:cs typeface="Times New Roman" pitchFamily="18" charset="0"/>
            </a:endParaRPr>
          </a:p>
          <a:p>
            <a:pPr eaLnBrk="1" hangingPunct="1">
              <a:spcBef>
                <a:spcPts val="1200"/>
              </a:spcBef>
            </a:pPr>
            <a:endParaRPr lang="en-US" altLang="en-US" sz="240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Content Placeholder 1"/>
          <p:cNvSpPr>
            <a:spLocks noGrp="1"/>
          </p:cNvSpPr>
          <p:nvPr>
            <p:ph idx="4294967295"/>
          </p:nvPr>
        </p:nvSpPr>
        <p:spPr>
          <a:xfrm>
            <a:off x="428625" y="188913"/>
            <a:ext cx="8358188" cy="5811837"/>
          </a:xfrm>
        </p:spPr>
        <p:txBody>
          <a:bodyPr/>
          <a:lstStyle/>
          <a:p>
            <a:pPr eaLnBrk="1" hangingPunct="1"/>
            <a:endParaRPr lang="sr-Latn-CS" altLang="en-US" sz="2000" b="1" smtClean="0">
              <a:solidFill>
                <a:srgbClr val="FF0000"/>
              </a:solidFill>
              <a:latin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r>
              <a:rPr lang="sr-Latn-CS" altLang="en-US" sz="3600" b="1" smtClean="0">
                <a:solidFill>
                  <a:srgbClr val="FF0000"/>
                </a:solidFill>
                <a:latin typeface="Arial" charset="0"/>
              </a:rPr>
              <a:t>Posledice</a:t>
            </a:r>
          </a:p>
          <a:p>
            <a:pPr eaLnBrk="1" hangingPunct="1"/>
            <a:endParaRPr lang="sr-Latn-CS" altLang="en-US" sz="2000" b="1" smtClean="0">
              <a:solidFill>
                <a:srgbClr val="FF0000"/>
              </a:solidFill>
              <a:latin typeface="Arial" charset="0"/>
            </a:endParaRPr>
          </a:p>
          <a:p>
            <a:pPr eaLnBrk="1" hangingPunct="1"/>
            <a:r>
              <a:rPr lang="sr-Latn-CS" altLang="en-US" sz="2400" smtClean="0">
                <a:solidFill>
                  <a:srgbClr val="23263C"/>
                </a:solidFill>
              </a:rPr>
              <a:t>O</a:t>
            </a:r>
            <a:r>
              <a:rPr lang="hsb-DE" altLang="en-US" sz="2400" smtClean="0">
                <a:solidFill>
                  <a:srgbClr val="23263C"/>
                </a:solidFill>
              </a:rPr>
              <a:t>bilje </a:t>
            </a:r>
            <a:r>
              <a:rPr lang="sr-Latn-CS" altLang="en-US" sz="2400" smtClean="0">
                <a:solidFill>
                  <a:srgbClr val="23263C"/>
                </a:solidFill>
              </a:rPr>
              <a:t>materijalnih dobara </a:t>
            </a:r>
            <a:r>
              <a:rPr lang="hsb-DE" altLang="en-US" sz="2400" smtClean="0">
                <a:solidFill>
                  <a:srgbClr val="23263C"/>
                </a:solidFill>
              </a:rPr>
              <a:t>i </a:t>
            </a:r>
            <a:r>
              <a:rPr lang="hsb-DE" altLang="en-US" sz="2400" b="1" smtClean="0">
                <a:solidFill>
                  <a:srgbClr val="FF0000"/>
                </a:solidFill>
              </a:rPr>
              <a:t>potro</a:t>
            </a:r>
            <a:r>
              <a:rPr lang="sr-Latn-CS" altLang="en-US" sz="2400" b="1" smtClean="0">
                <a:solidFill>
                  <a:srgbClr val="FF0000"/>
                </a:solidFill>
              </a:rPr>
              <a:t>š</a:t>
            </a:r>
            <a:r>
              <a:rPr lang="hsb-DE" altLang="en-US" sz="2400" b="1" smtClean="0">
                <a:solidFill>
                  <a:srgbClr val="FF0000"/>
                </a:solidFill>
              </a:rPr>
              <a:t>a</a:t>
            </a:r>
            <a:r>
              <a:rPr lang="sr-Latn-CS" altLang="en-US" sz="2400" b="1" smtClean="0">
                <a:solidFill>
                  <a:srgbClr val="FF0000"/>
                </a:solidFill>
              </a:rPr>
              <a:t>č</a:t>
            </a:r>
            <a:r>
              <a:rPr lang="hsb-DE" altLang="en-US" sz="2400" b="1" smtClean="0">
                <a:solidFill>
                  <a:srgbClr val="FF0000"/>
                </a:solidFill>
              </a:rPr>
              <a:t>ki mentalitet </a:t>
            </a:r>
            <a:r>
              <a:rPr lang="hsb-DE" altLang="en-US" sz="2400" smtClean="0">
                <a:solidFill>
                  <a:srgbClr val="23263C"/>
                </a:solidFill>
              </a:rPr>
              <a:t>su oslabili radinost i </a:t>
            </a:r>
            <a:r>
              <a:rPr lang="sr-Latn-CS" altLang="en-US" sz="2400" smtClean="0">
                <a:solidFill>
                  <a:srgbClr val="23263C"/>
                </a:solidFill>
              </a:rPr>
              <a:t>š</a:t>
            </a:r>
            <a:r>
              <a:rPr lang="hsb-DE" altLang="en-US" sz="2400" smtClean="0">
                <a:solidFill>
                  <a:srgbClr val="23263C"/>
                </a:solidFill>
              </a:rPr>
              <a:t>tedljivost karakteristi</a:t>
            </a:r>
            <a:r>
              <a:rPr lang="sr-Latn-CS" altLang="en-US" sz="2400" smtClean="0">
                <a:solidFill>
                  <a:srgbClr val="23263C"/>
                </a:solidFill>
              </a:rPr>
              <a:t>č</a:t>
            </a:r>
            <a:r>
              <a:rPr lang="hsb-DE" altLang="en-US" sz="2400" smtClean="0">
                <a:solidFill>
                  <a:srgbClr val="23263C"/>
                </a:solidFill>
              </a:rPr>
              <a:t>ne za protestantsku radnu etiku  i zamenile ih </a:t>
            </a:r>
            <a:r>
              <a:rPr lang="hsb-DE" altLang="en-US" sz="2400" b="1" smtClean="0">
                <a:solidFill>
                  <a:srgbClr val="FF0000"/>
                </a:solidFill>
              </a:rPr>
              <a:t>razuzdano</a:t>
            </a:r>
            <a:r>
              <a:rPr lang="sr-Latn-CS" altLang="en-US" sz="2400" b="1" smtClean="0">
                <a:solidFill>
                  <a:srgbClr val="FF0000"/>
                </a:solidFill>
              </a:rPr>
              <a:t>šć</a:t>
            </a:r>
            <a:r>
              <a:rPr lang="hsb-DE" altLang="en-US" sz="2400" b="1" smtClean="0">
                <a:solidFill>
                  <a:srgbClr val="FF0000"/>
                </a:solidFill>
              </a:rPr>
              <a:t>u </a:t>
            </a:r>
            <a:r>
              <a:rPr lang="hsb-DE" altLang="en-US" sz="2400" smtClean="0">
                <a:solidFill>
                  <a:srgbClr val="FF0000"/>
                </a:solidFill>
              </a:rPr>
              <a:t>i </a:t>
            </a:r>
            <a:r>
              <a:rPr lang="sr-Latn-CS" altLang="en-US" sz="2400" b="1" smtClean="0">
                <a:solidFill>
                  <a:srgbClr val="FF0000"/>
                </a:solidFill>
              </a:rPr>
              <a:t>ž</a:t>
            </a:r>
            <a:r>
              <a:rPr lang="hsb-DE" altLang="en-US" sz="2400" b="1" smtClean="0">
                <a:solidFill>
                  <a:srgbClr val="FF0000"/>
                </a:solidFill>
              </a:rPr>
              <a:t>eljom za </a:t>
            </a:r>
            <a:r>
              <a:rPr lang="sr-Latn-CS" altLang="en-US" sz="2400" b="1" smtClean="0">
                <a:solidFill>
                  <a:srgbClr val="FF0000"/>
                </a:solidFill>
              </a:rPr>
              <a:t>brzom zaradom i </a:t>
            </a:r>
            <a:r>
              <a:rPr lang="hsb-DE" altLang="en-US" sz="2400" b="1" smtClean="0">
                <a:solidFill>
                  <a:srgbClr val="FF0000"/>
                </a:solidFill>
              </a:rPr>
              <a:t>lakim </a:t>
            </a:r>
            <a:r>
              <a:rPr lang="sr-Latn-CS" altLang="en-US" sz="2400" b="1" smtClean="0">
                <a:solidFill>
                  <a:srgbClr val="FF0000"/>
                </a:solidFill>
              </a:rPr>
              <a:t>ž</a:t>
            </a:r>
            <a:r>
              <a:rPr lang="hsb-DE" altLang="en-US" sz="2400" b="1" smtClean="0">
                <a:solidFill>
                  <a:srgbClr val="FF0000"/>
                </a:solidFill>
              </a:rPr>
              <a:t>ivotom</a:t>
            </a:r>
            <a:endParaRPr lang="sr-Latn-CS" altLang="en-US" sz="2400" b="1" smtClean="0">
              <a:solidFill>
                <a:srgbClr val="FF0000"/>
              </a:solidFill>
            </a:endParaRPr>
          </a:p>
          <a:p>
            <a:pPr eaLnBrk="1" hangingPunct="1">
              <a:spcBef>
                <a:spcPts val="1800"/>
              </a:spcBef>
            </a:pPr>
            <a:r>
              <a:rPr lang="sr-Latn-CS" altLang="en-US" sz="2400" smtClean="0">
                <a:solidFill>
                  <a:srgbClr val="23263C"/>
                </a:solidFill>
              </a:rPr>
              <a:t>N</a:t>
            </a:r>
            <a:r>
              <a:rPr lang="hsb-DE" altLang="en-US" sz="2400" smtClean="0">
                <a:solidFill>
                  <a:srgbClr val="23263C"/>
                </a:solidFill>
              </a:rPr>
              <a:t>ali</a:t>
            </a:r>
            <a:r>
              <a:rPr lang="sr-Latn-CS" altLang="en-US" sz="2400" smtClean="0">
                <a:solidFill>
                  <a:srgbClr val="23263C"/>
                </a:solidFill>
              </a:rPr>
              <a:t>č</a:t>
            </a:r>
            <a:r>
              <a:rPr lang="hsb-DE" altLang="en-US" sz="2400" smtClean="0">
                <a:solidFill>
                  <a:srgbClr val="23263C"/>
                </a:solidFill>
              </a:rPr>
              <a:t>je efikasnosti i brzog razvoja su </a:t>
            </a:r>
            <a:r>
              <a:rPr lang="hsb-DE" altLang="en-US" sz="2400" b="1" smtClean="0">
                <a:solidFill>
                  <a:srgbClr val="FF0000"/>
                </a:solidFill>
              </a:rPr>
              <a:t>raspusnost i rasipnost </a:t>
            </a:r>
            <a:r>
              <a:rPr lang="hsb-DE" altLang="en-US" sz="2400" smtClean="0">
                <a:solidFill>
                  <a:srgbClr val="23263C"/>
                </a:solidFill>
              </a:rPr>
              <a:t>koje je porodio </a:t>
            </a:r>
            <a:r>
              <a:rPr lang="hsb-DE" altLang="en-US" sz="2400" b="1" smtClean="0">
                <a:solidFill>
                  <a:srgbClr val="FF0000"/>
                </a:solidFill>
              </a:rPr>
              <a:t>u sistem ugra</a:t>
            </a:r>
            <a:r>
              <a:rPr lang="sr-Latn-CS" altLang="en-US" sz="2400" b="1" smtClean="0">
                <a:solidFill>
                  <a:srgbClr val="FF0000"/>
                </a:solidFill>
              </a:rPr>
              <a:t>đ</a:t>
            </a:r>
            <a:r>
              <a:rPr lang="hsb-DE" altLang="en-US" sz="2400" b="1" smtClean="0">
                <a:solidFill>
                  <a:srgbClr val="FF0000"/>
                </a:solidFill>
              </a:rPr>
              <a:t>eni koncept zastarevanja.</a:t>
            </a:r>
            <a:endParaRPr lang="sr-Latn-CS" altLang="en-US" sz="2400" b="1" smtClean="0">
              <a:solidFill>
                <a:srgbClr val="FF0000"/>
              </a:solidFill>
            </a:endParaRPr>
          </a:p>
          <a:p>
            <a:pPr eaLnBrk="1" hangingPunct="1"/>
            <a:r>
              <a:rPr lang="sr-Latn-CS" altLang="en-US" sz="2400" b="1" smtClean="0">
                <a:solidFill>
                  <a:srgbClr val="FF0000"/>
                </a:solidFill>
              </a:rPr>
              <a:t>K</a:t>
            </a:r>
            <a:r>
              <a:rPr lang="hsb-DE" altLang="en-US" sz="2400" b="1" smtClean="0">
                <a:solidFill>
                  <a:srgbClr val="FF0000"/>
                </a:solidFill>
              </a:rPr>
              <a:t>ratkoro</a:t>
            </a:r>
            <a:r>
              <a:rPr lang="sr-Latn-CS" altLang="en-US" sz="2400" b="1" smtClean="0">
                <a:solidFill>
                  <a:srgbClr val="FF0000"/>
                </a:solidFill>
              </a:rPr>
              <a:t>č</a:t>
            </a:r>
            <a:r>
              <a:rPr lang="hsb-DE" altLang="en-US" sz="2400" b="1" smtClean="0">
                <a:solidFill>
                  <a:srgbClr val="FF0000"/>
                </a:solidFill>
              </a:rPr>
              <a:t>ni obziri </a:t>
            </a:r>
            <a:r>
              <a:rPr lang="hsb-DE" altLang="en-US" sz="2400" smtClean="0"/>
              <a:t>– koji se odra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avaju u kvartalnim izve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tajima korporacija – prete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u nad dugoro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nim</a:t>
            </a:r>
            <a:r>
              <a:rPr lang="sr-Latn-CS" altLang="en-US" sz="2400" smtClean="0"/>
              <a:t> </a:t>
            </a:r>
          </a:p>
          <a:p>
            <a:pPr eaLnBrk="1" hangingPunct="1">
              <a:spcBef>
                <a:spcPts val="1800"/>
              </a:spcBef>
            </a:pPr>
            <a:r>
              <a:rPr lang="hsb-DE" altLang="en-US" sz="2400" smtClean="0"/>
              <a:t>Optimizam karakteristi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an za </a:t>
            </a:r>
            <a:r>
              <a:rPr lang="sr-Latn-CS" altLang="en-US" sz="2400" smtClean="0"/>
              <a:t>savremeno potrošačko </a:t>
            </a:r>
            <a:r>
              <a:rPr lang="hsb-DE" altLang="en-US" sz="2400" smtClean="0"/>
              <a:t>dru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tvo prelazi u </a:t>
            </a:r>
            <a:r>
              <a:rPr lang="hsb-DE" altLang="en-US" sz="2400" b="1" smtClean="0">
                <a:solidFill>
                  <a:srgbClr val="FF0000"/>
                </a:solidFill>
              </a:rPr>
              <a:t>neodgovornost</a:t>
            </a:r>
            <a:r>
              <a:rPr lang="sr-Latn-CS" altLang="en-US" sz="2400" smtClean="0"/>
              <a:t> – naročito prema budućim generacijama i opstanku planete i njenih resursa</a:t>
            </a:r>
          </a:p>
          <a:p>
            <a:pPr eaLnBrk="1" hangingPunct="1">
              <a:spcBef>
                <a:spcPts val="1800"/>
              </a:spcBef>
            </a:pPr>
            <a:endParaRPr lang="hsb-DE" altLang="en-US" sz="2000" smtClean="0"/>
          </a:p>
          <a:p>
            <a:pPr eaLnBrk="1" hangingPunct="1"/>
            <a:endParaRPr lang="en-US" altLang="en-US" sz="200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23850" y="214313"/>
            <a:ext cx="8642350" cy="6381750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sr-Latn-CS" altLang="en-US" sz="3200" smtClean="0"/>
              <a:t>Važna pitanja za poslovne ljude</a:t>
            </a:r>
          </a:p>
          <a:p>
            <a:pPr eaLnBrk="1" hangingPunct="1"/>
            <a:endParaRPr lang="sr-Latn-CS" altLang="en-US" sz="3200" smtClean="0"/>
          </a:p>
          <a:p>
            <a:pPr eaLnBrk="1" hangingPunct="1"/>
            <a:r>
              <a:rPr lang="sr-Latn-CS" altLang="en-US" sz="2400" smtClean="0">
                <a:cs typeface="Times New Roman" pitchFamily="18" charset="0"/>
              </a:rPr>
              <a:t>U kakvom kontekstu posluju?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K</a:t>
            </a:r>
            <a:r>
              <a:rPr lang="hsb-DE" altLang="en-US" sz="2400" smtClean="0">
                <a:cs typeface="Times New Roman" pitchFamily="18" charset="0"/>
              </a:rPr>
              <a:t>oje </a:t>
            </a:r>
            <a:r>
              <a:rPr lang="sr-Latn-CS" altLang="en-US" sz="2400" smtClean="0">
                <a:cs typeface="Times New Roman" pitchFamily="18" charset="0"/>
              </a:rPr>
              <a:t>ć</a:t>
            </a:r>
            <a:r>
              <a:rPr lang="hsb-DE" altLang="en-US" sz="2400" smtClean="0">
                <a:cs typeface="Times New Roman" pitchFamily="18" charset="0"/>
              </a:rPr>
              <a:t>e misli i akcije iz navike (automatizmi) verovatno podriti </a:t>
            </a:r>
            <a:r>
              <a:rPr lang="hsb-DE" altLang="en-US" sz="2400" b="1" smtClean="0">
                <a:cs typeface="Times New Roman" pitchFamily="18" charset="0"/>
              </a:rPr>
              <a:t>moralni “zdravi razum</a:t>
            </a:r>
            <a:r>
              <a:rPr lang="hsb-DE" altLang="en-US" sz="2400" smtClean="0">
                <a:cs typeface="Times New Roman" pitchFamily="18" charset="0"/>
              </a:rPr>
              <a:t>”; </a:t>
            </a:r>
            <a:endParaRPr lang="sr-Latn-CS" altLang="en-US" sz="2400" smtClean="0">
              <a:cs typeface="Times New Roman" pitchFamily="18" charset="0"/>
            </a:endParaRPr>
          </a:p>
          <a:p>
            <a:pPr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K</a:t>
            </a:r>
            <a:r>
              <a:rPr lang="hsb-DE" altLang="en-US" sz="2400" smtClean="0">
                <a:cs typeface="Times New Roman" pitchFamily="18" charset="0"/>
              </a:rPr>
              <a:t>oje situacije su bremenite moralnim</a:t>
            </a:r>
            <a:r>
              <a:rPr lang="hsb-DE" altLang="en-US" sz="2400" b="1" smtClean="0">
                <a:cs typeface="Times New Roman" pitchFamily="18" charset="0"/>
              </a:rPr>
              <a:t> isku</a:t>
            </a:r>
            <a:r>
              <a:rPr lang="sr-Latn-CS" altLang="en-US" sz="2400" b="1" smtClean="0">
                <a:cs typeface="Times New Roman" pitchFamily="18" charset="0"/>
              </a:rPr>
              <a:t>š</a:t>
            </a:r>
            <a:r>
              <a:rPr lang="hsb-DE" altLang="en-US" sz="2400" b="1" smtClean="0">
                <a:cs typeface="Times New Roman" pitchFamily="18" charset="0"/>
              </a:rPr>
              <a:t>enjima </a:t>
            </a:r>
            <a:r>
              <a:rPr lang="hsb-DE" altLang="en-US" sz="2400" smtClean="0">
                <a:cs typeface="Times New Roman" pitchFamily="18" charset="0"/>
              </a:rPr>
              <a:t>i </a:t>
            </a:r>
            <a:r>
              <a:rPr lang="hsb-DE" altLang="en-US" sz="2400" b="1" smtClean="0">
                <a:cs typeface="Times New Roman" pitchFamily="18" charset="0"/>
              </a:rPr>
              <a:t>sukobima interesa</a:t>
            </a:r>
            <a:r>
              <a:rPr lang="sr-Latn-CS" altLang="en-US" sz="2400" smtClean="0">
                <a:cs typeface="Times New Roman" pitchFamily="18" charset="0"/>
              </a:rPr>
              <a:t>;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K</a:t>
            </a:r>
            <a:r>
              <a:rPr lang="hsb-DE" altLang="en-US" sz="2400" smtClean="0">
                <a:cs typeface="Times New Roman" pitchFamily="18" charset="0"/>
              </a:rPr>
              <a:t>akve mogu biti </a:t>
            </a:r>
            <a:r>
              <a:rPr lang="hsb-DE" altLang="en-US" sz="2400" b="1" smtClean="0">
                <a:cs typeface="Times New Roman" pitchFamily="18" charset="0"/>
              </a:rPr>
              <a:t>posledice</a:t>
            </a:r>
            <a:r>
              <a:rPr lang="hsb-DE" altLang="en-US" sz="2400" i="1" smtClean="0">
                <a:solidFill>
                  <a:srgbClr val="E2F24C"/>
                </a:solidFill>
                <a:cs typeface="Times New Roman" pitchFamily="18" charset="0"/>
              </a:rPr>
              <a:t> </a:t>
            </a:r>
            <a:r>
              <a:rPr lang="hsb-DE" altLang="en-US" sz="2400" smtClean="0">
                <a:cs typeface="Times New Roman" pitchFamily="18" charset="0"/>
              </a:rPr>
              <a:t>olakog </a:t>
            </a:r>
            <a:r>
              <a:rPr lang="sr-Latn-CS" altLang="en-US" sz="2400" smtClean="0">
                <a:cs typeface="Times New Roman" pitchFamily="18" charset="0"/>
              </a:rPr>
              <a:t>ž</a:t>
            </a:r>
            <a:r>
              <a:rPr lang="hsb-DE" altLang="en-US" sz="2400" smtClean="0">
                <a:cs typeface="Times New Roman" pitchFamily="18" charset="0"/>
              </a:rPr>
              <a:t>rtvovanja eti</a:t>
            </a:r>
            <a:r>
              <a:rPr lang="sr-Latn-CS" altLang="en-US" sz="2400" smtClean="0">
                <a:cs typeface="Times New Roman" pitchFamily="18" charset="0"/>
              </a:rPr>
              <a:t>č</a:t>
            </a:r>
            <a:r>
              <a:rPr lang="hsb-DE" altLang="en-US" sz="2400" smtClean="0">
                <a:cs typeface="Times New Roman" pitchFamily="18" charset="0"/>
              </a:rPr>
              <a:t>kih naloga, </a:t>
            </a:r>
            <a:endParaRPr lang="sr-Latn-CS" altLang="en-US" sz="2400" smtClean="0">
              <a:cs typeface="Times New Roman" pitchFamily="18" charset="0"/>
            </a:endParaRPr>
          </a:p>
          <a:p>
            <a:pPr eaLnBrk="1" hangingPunct="1">
              <a:spcBef>
                <a:spcPts val="1200"/>
              </a:spcBef>
            </a:pPr>
            <a:r>
              <a:rPr lang="sr-Latn-CS" altLang="en-US" sz="2400" b="1" smtClean="0">
                <a:cs typeface="Times New Roman" pitchFamily="18" charset="0"/>
              </a:rPr>
              <a:t>Da li poseduju i</a:t>
            </a:r>
            <a:r>
              <a:rPr lang="hsb-DE" altLang="en-US" sz="2400" b="1" smtClean="0">
                <a:cs typeface="Times New Roman" pitchFamily="18" charset="0"/>
              </a:rPr>
              <a:t>ntelektualn</a:t>
            </a:r>
            <a:r>
              <a:rPr lang="sr-Latn-CS" altLang="en-US" sz="2400" b="1" smtClean="0">
                <a:cs typeface="Times New Roman" pitchFamily="18" charset="0"/>
              </a:rPr>
              <a:t>a</a:t>
            </a:r>
            <a:r>
              <a:rPr lang="hsb-DE" altLang="en-US" sz="2400" b="1" smtClean="0">
                <a:cs typeface="Times New Roman" pitchFamily="18" charset="0"/>
              </a:rPr>
              <a:t> sredstva </a:t>
            </a:r>
            <a:r>
              <a:rPr lang="hsb-DE" altLang="en-US" sz="2400" smtClean="0">
                <a:cs typeface="Times New Roman" pitchFamily="18" charset="0"/>
              </a:rPr>
              <a:t>za uklanjanje ovih moralnih prepreka.</a:t>
            </a:r>
            <a:endParaRPr lang="fr-FR" altLang="en-US" sz="2400" smtClean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sr-Latn-CS" altLang="en-US" sz="5400" b="1" smtClean="0">
                <a:solidFill>
                  <a:srgbClr val="FF0000"/>
                </a:solidFill>
              </a:rPr>
              <a:t>OTUDA POTREBA ZA PRE</a:t>
            </a:r>
            <a:r>
              <a:rPr lang="en-US" altLang="en-US" sz="5400" b="1" smtClean="0">
                <a:solidFill>
                  <a:srgbClr val="FF0000"/>
                </a:solidFill>
              </a:rPr>
              <a:t>D</a:t>
            </a:r>
            <a:r>
              <a:rPr lang="sr-Latn-CS" altLang="en-US" sz="5400" b="1" smtClean="0">
                <a:solidFill>
                  <a:srgbClr val="FF0000"/>
                </a:solidFill>
              </a:rPr>
              <a:t>METOM </a:t>
            </a:r>
          </a:p>
          <a:p>
            <a:pPr algn="ctr" eaLnBrk="1" hangingPunct="1">
              <a:buFont typeface="Arial" charset="0"/>
              <a:buNone/>
            </a:pPr>
            <a:r>
              <a:rPr lang="sr-Latn-CS" altLang="en-US" sz="5400" b="1" smtClean="0">
                <a:solidFill>
                  <a:srgbClr val="FF0000"/>
                </a:solidFill>
              </a:rPr>
              <a:t>POSLOVNA ETIKA!</a:t>
            </a:r>
            <a:endParaRPr lang="en-US" altLang="en-US" sz="54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sr-Latn-CS" sz="3600" dirty="0" smtClean="0"/>
              <a:t>Poslovna etika kao pokret</a:t>
            </a:r>
            <a:endParaRPr lang="en-US" sz="3600" dirty="0" smtClean="0"/>
          </a:p>
        </p:txBody>
      </p:sp>
      <p:sp>
        <p:nvSpPr>
          <p:cNvPr id="57346" name="Rectangle 3"/>
          <p:cNvSpPr>
            <a:spLocks noGrp="1"/>
          </p:cNvSpPr>
          <p:nvPr>
            <p:ph type="body" idx="1"/>
          </p:nvPr>
        </p:nvSpPr>
        <p:spPr>
          <a:xfrm>
            <a:off x="539750" y="1557338"/>
            <a:ext cx="8229600" cy="4957762"/>
          </a:xfrm>
        </p:spPr>
        <p:txBody>
          <a:bodyPr/>
          <a:lstStyle/>
          <a:p>
            <a:r>
              <a:rPr lang="sr-Latn-CS" altLang="en-US" sz="2400" smtClean="0">
                <a:cs typeface="Times New Roman" pitchFamily="18" charset="0"/>
              </a:rPr>
              <a:t>Tokom 60-tih godina u SAD se pokreću društvena pitanja u biznisu: Biznis se našao na udaru zbog nedostatka društvene svesti i oštećivanja društvene zajednice na bezbroj načina</a:t>
            </a:r>
          </a:p>
          <a:p>
            <a:pPr>
              <a:buFont typeface="Wingdings 3" pitchFamily="18" charset="2"/>
              <a:buNone/>
            </a:pPr>
            <a:endParaRPr lang="sr-Latn-CS" altLang="en-US" sz="2400" smtClean="0">
              <a:cs typeface="Times New Roman" pitchFamily="18" charset="0"/>
            </a:endParaRPr>
          </a:p>
          <a:p>
            <a:r>
              <a:rPr lang="sr-Latn-CS" altLang="en-US" sz="2400" smtClean="0">
                <a:cs typeface="Times New Roman" pitchFamily="18" charset="0"/>
              </a:rPr>
              <a:t>Pojam poslovne etike se vidi kao protivurečnost.</a:t>
            </a:r>
          </a:p>
          <a:p>
            <a:pPr>
              <a:buFont typeface="Wingdings 3" pitchFamily="18" charset="2"/>
              <a:buNone/>
            </a:pPr>
            <a:endParaRPr lang="sr-Latn-CS" altLang="en-US" sz="2400" smtClean="0">
              <a:cs typeface="Times New Roman" pitchFamily="18" charset="0"/>
            </a:endParaRPr>
          </a:p>
          <a:p>
            <a:r>
              <a:rPr lang="sr-Latn-CS" altLang="en-US" sz="2400" smtClean="0">
                <a:cs typeface="Times New Roman" pitchFamily="18" charset="0"/>
              </a:rPr>
              <a:t>Pokret za poslovnu etiku je učinio da postane moguće i poštovanja vredno javno pokretanje pitanja morala u biznisu i ozbiljna rasprava o tim pitanjima.</a:t>
            </a:r>
            <a:endParaRPr lang="en-US" altLang="en-US" sz="2400" smtClean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Content Placeholder 2"/>
          <p:cNvSpPr>
            <a:spLocks noGrp="1"/>
          </p:cNvSpPr>
          <p:nvPr>
            <p:ph idx="4294967295"/>
          </p:nvPr>
        </p:nvSpPr>
        <p:spPr>
          <a:xfrm>
            <a:off x="395288" y="1773238"/>
            <a:ext cx="8501062" cy="4900612"/>
          </a:xfrm>
        </p:spPr>
        <p:txBody>
          <a:bodyPr/>
          <a:lstStyle/>
          <a:p>
            <a:pPr eaLnBrk="1" hangingPunct="1"/>
            <a:r>
              <a:rPr lang="hsb-DE" altLang="en-US" sz="2400" smtClean="0"/>
              <a:t>Poslovna etika prou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ava </a:t>
            </a:r>
            <a:r>
              <a:rPr lang="hsb-DE" altLang="en-US" sz="2400" b="1" smtClean="0">
                <a:solidFill>
                  <a:srgbClr val="EC767C"/>
                </a:solidFill>
              </a:rPr>
              <a:t>primenu li</a:t>
            </a:r>
            <a:r>
              <a:rPr lang="sr-Latn-CS" altLang="en-US" sz="2400" b="1" smtClean="0">
                <a:solidFill>
                  <a:srgbClr val="EC767C"/>
                </a:solidFill>
              </a:rPr>
              <a:t>č</a:t>
            </a:r>
            <a:r>
              <a:rPr lang="hsb-DE" altLang="en-US" sz="2400" b="1" smtClean="0">
                <a:solidFill>
                  <a:srgbClr val="EC767C"/>
                </a:solidFill>
              </a:rPr>
              <a:t>nih</a:t>
            </a:r>
            <a:r>
              <a:rPr lang="sr-Latn-CS" altLang="en-US" sz="2400" b="1" smtClean="0">
                <a:solidFill>
                  <a:srgbClr val="EC767C"/>
                </a:solidFill>
              </a:rPr>
              <a:t> i društvenih</a:t>
            </a:r>
            <a:r>
              <a:rPr lang="hsb-DE" altLang="en-US" sz="2400" b="1" smtClean="0">
                <a:solidFill>
                  <a:srgbClr val="EC767C"/>
                </a:solidFill>
              </a:rPr>
              <a:t> </a:t>
            </a:r>
            <a:r>
              <a:rPr lang="sr-Latn-CS" altLang="en-US" sz="2400" b="1" smtClean="0">
                <a:solidFill>
                  <a:srgbClr val="EC767C"/>
                </a:solidFill>
              </a:rPr>
              <a:t>moralnih </a:t>
            </a:r>
            <a:r>
              <a:rPr lang="hsb-DE" altLang="en-US" sz="2400" b="1" smtClean="0">
                <a:solidFill>
                  <a:srgbClr val="EC767C"/>
                </a:solidFill>
              </a:rPr>
              <a:t>normi </a:t>
            </a:r>
            <a:r>
              <a:rPr lang="hsb-DE" altLang="en-US" sz="2400" smtClean="0"/>
              <a:t>na aktivnosti i ciljeve komercijalnih preduze</a:t>
            </a:r>
            <a:r>
              <a:rPr lang="sr-Latn-CS" altLang="en-US" sz="2400" smtClean="0"/>
              <a:t>ć</a:t>
            </a:r>
            <a:r>
              <a:rPr lang="hsb-DE" altLang="en-US" sz="2400" smtClean="0"/>
              <a:t>a.</a:t>
            </a:r>
            <a:endParaRPr lang="sr-Latn-CS" altLang="en-US" sz="2400" smtClean="0"/>
          </a:p>
          <a:p>
            <a:pPr eaLnBrk="1" hangingPunct="1">
              <a:spcBef>
                <a:spcPts val="1800"/>
              </a:spcBef>
            </a:pPr>
            <a:r>
              <a:rPr lang="hsb-DE" altLang="en-US" sz="2400" smtClean="0"/>
              <a:t>To </a:t>
            </a:r>
            <a:r>
              <a:rPr lang="hsb-DE" altLang="en-US" sz="2400" b="1" smtClean="0">
                <a:solidFill>
                  <a:srgbClr val="EC767C"/>
                </a:solidFill>
              </a:rPr>
              <a:t>nije poseban moralni standard</a:t>
            </a:r>
            <a:r>
              <a:rPr lang="hsb-DE" altLang="en-US" sz="2400" smtClean="0">
                <a:solidFill>
                  <a:srgbClr val="EC767C"/>
                </a:solidFill>
              </a:rPr>
              <a:t>, </a:t>
            </a:r>
            <a:r>
              <a:rPr lang="hsb-DE" altLang="en-US" sz="2400" smtClean="0"/>
              <a:t>ve</a:t>
            </a:r>
            <a:r>
              <a:rPr lang="sr-Latn-CS" altLang="en-US" sz="2400" smtClean="0"/>
              <a:t>ć</a:t>
            </a:r>
            <a:r>
              <a:rPr lang="hsb-DE" altLang="en-US" sz="2400" smtClean="0"/>
              <a:t> studija o tome kako poslovni kontekst postavlja svoje jedinstvene probleme pred moralnu li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nost koja je predstavnik tog sistema</a:t>
            </a:r>
            <a:endParaRPr lang="fr-FR" altLang="en-US" sz="2400" smtClean="0"/>
          </a:p>
          <a:p>
            <a:pPr eaLnBrk="1" hangingPunct="1">
              <a:spcBef>
                <a:spcPts val="1800"/>
              </a:spcBef>
            </a:pPr>
            <a:r>
              <a:rPr lang="hsb-DE" altLang="en-US" sz="2400" smtClean="0"/>
              <a:t>Ona je deo </a:t>
            </a:r>
            <a:r>
              <a:rPr lang="sr-Latn-CS" altLang="en-US" sz="2400" smtClean="0"/>
              <a:t>opšte </a:t>
            </a:r>
            <a:r>
              <a:rPr lang="hsb-DE" altLang="en-US" sz="2400" smtClean="0"/>
              <a:t>etike i samo u okviru tog 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ireg</a:t>
            </a:r>
            <a:r>
              <a:rPr lang="sr-Latn-CS" altLang="en-US" sz="2400" smtClean="0"/>
              <a:t> </a:t>
            </a:r>
            <a:r>
              <a:rPr lang="hsb-DE" altLang="en-US" sz="2400" smtClean="0"/>
              <a:t>kruga mo</a:t>
            </a:r>
            <a:r>
              <a:rPr lang="sr-Latn-CS" altLang="en-US" sz="2400" smtClean="0"/>
              <a:t>ž</a:t>
            </a:r>
            <a:r>
              <a:rPr lang="hsb-DE" altLang="en-US" sz="2400" smtClean="0"/>
              <a:t>e da se shvati kako treba.</a:t>
            </a:r>
            <a:endParaRPr lang="sr-Latn-CS" altLang="en-US" sz="2400" smtClean="0"/>
          </a:p>
          <a:p>
            <a:pPr eaLnBrk="1" hangingPunct="1">
              <a:buFont typeface="Wingdings 3" pitchFamily="18" charset="2"/>
              <a:buNone/>
            </a:pPr>
            <a:endParaRPr lang="en-US" altLang="en-US" smtClean="0"/>
          </a:p>
          <a:p>
            <a:pPr eaLnBrk="1" hangingPunct="1">
              <a:buFont typeface="Arial" charset="0"/>
              <a:buNone/>
            </a:pPr>
            <a:endParaRPr lang="hsb-DE" altLang="en-US" sz="2000" smtClean="0"/>
          </a:p>
          <a:p>
            <a:pPr eaLnBrk="1" hangingPunct="1"/>
            <a:endParaRPr lang="en-US" altLang="en-US" smtClean="0"/>
          </a:p>
        </p:txBody>
      </p:sp>
      <p:sp>
        <p:nvSpPr>
          <p:cNvPr id="58370" name="Text Box 6"/>
          <p:cNvSpPr txBox="1">
            <a:spLocks noChangeArrowheads="1"/>
          </p:cNvSpPr>
          <p:nvPr/>
        </p:nvSpPr>
        <p:spPr bwMode="auto">
          <a:xfrm>
            <a:off x="3616325" y="274638"/>
            <a:ext cx="3155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r-Latn-CS" altLang="en-US" sz="3600"/>
              <a:t>Poslovna etika</a:t>
            </a:r>
            <a:endParaRPr lang="en-US" altLang="en-US" sz="36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Poslovna etika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sr-Latn-CS" altLang="en-US" sz="2500" smtClean="0">
                <a:solidFill>
                  <a:srgbClr val="990000"/>
                </a:solidFill>
                <a:cs typeface="Times New Roman" pitchFamily="18" charset="0"/>
              </a:rPr>
              <a:t>Primena opštih etičkih načela</a:t>
            </a:r>
            <a:r>
              <a:rPr lang="sr-Latn-CS" altLang="en-US" sz="2500" smtClean="0">
                <a:cs typeface="Times New Roman" pitchFamily="18" charset="0"/>
              </a:rPr>
              <a:t> na posebne slučajeve ili oblike prakse u poslovanju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sr-Latn-CS" altLang="en-US" sz="2500" smtClean="0">
                <a:solidFill>
                  <a:srgbClr val="990000"/>
                </a:solidFill>
                <a:cs typeface="Times New Roman" pitchFamily="18" charset="0"/>
              </a:rPr>
              <a:t>Analiza primene etičkih termina</a:t>
            </a:r>
            <a:r>
              <a:rPr lang="sr-Latn-CS" altLang="en-US" sz="2500" smtClean="0">
                <a:cs typeface="Times New Roman" pitchFamily="18" charset="0"/>
              </a:rPr>
              <a:t> u organizacijama (npr. Odgovornost)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sr-Latn-CS" altLang="en-US" sz="2500" smtClean="0">
                <a:cs typeface="Times New Roman" pitchFamily="18" charset="0"/>
              </a:rPr>
              <a:t>Analiza </a:t>
            </a:r>
            <a:r>
              <a:rPr lang="sr-Latn-CS" altLang="en-US" sz="2500" smtClean="0">
                <a:solidFill>
                  <a:schemeClr val="accent1"/>
                </a:solidFill>
                <a:cs typeface="Times New Roman" pitchFamily="18" charset="0"/>
              </a:rPr>
              <a:t>moralnih pretpostavki biznisa</a:t>
            </a:r>
            <a:r>
              <a:rPr lang="sr-Latn-CS" altLang="en-US" sz="2500" smtClean="0">
                <a:cs typeface="Times New Roman" pitchFamily="18" charset="0"/>
              </a:rPr>
              <a:t> – moralnost ekonomskog sistema, svojina, eksploatacija, konkurencija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sr-Latn-CS" altLang="en-US" sz="2500" smtClean="0">
                <a:solidFill>
                  <a:schemeClr val="accent1"/>
                </a:solidFill>
                <a:cs typeface="Times New Roman" pitchFamily="18" charset="0"/>
              </a:rPr>
              <a:t>Odnos</a:t>
            </a:r>
            <a:r>
              <a:rPr lang="sr-Latn-CS" altLang="en-US" sz="2500" smtClean="0">
                <a:cs typeface="Times New Roman" pitchFamily="18" charset="0"/>
              </a:rPr>
              <a:t> prema filozofiji, ekonomiji, teoriji organizacije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sr-Latn-CS" altLang="en-US" sz="2500" smtClean="0">
                <a:solidFill>
                  <a:srgbClr val="990000"/>
                </a:solidFill>
                <a:cs typeface="Times New Roman" pitchFamily="18" charset="0"/>
              </a:rPr>
              <a:t>Opis uzornih postupaka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sr-Latn-CS" altLang="en-US" sz="1800" smtClean="0"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sr-Latn-CS" altLang="en-US" sz="1800" smtClean="0">
                <a:cs typeface="Times New Roman" pitchFamily="18" charset="0"/>
              </a:rPr>
              <a:t>Uporište u vrednostima građanskog društva</a:t>
            </a:r>
            <a:endParaRPr lang="en-US" altLang="en-US" sz="1800" smtClean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457200" y="214290"/>
            <a:ext cx="8229600" cy="768373"/>
          </a:xfrm>
        </p:spPr>
        <p:txBody>
          <a:bodyPr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sr-Latn-CS" sz="3700" dirty="0" smtClean="0"/>
              <a:t>VREDNOSTI</a:t>
            </a:r>
            <a:endParaRPr lang="en-US" sz="3700" dirty="0" smtClean="0"/>
          </a:p>
        </p:txBody>
      </p:sp>
      <p:sp>
        <p:nvSpPr>
          <p:cNvPr id="60418" name="Content Placeholder 2"/>
          <p:cNvSpPr>
            <a:spLocks noGrp="1"/>
          </p:cNvSpPr>
          <p:nvPr>
            <p:ph idx="4294967295"/>
          </p:nvPr>
        </p:nvSpPr>
        <p:spPr>
          <a:xfrm>
            <a:off x="250825" y="1052513"/>
            <a:ext cx="8713788" cy="4389437"/>
          </a:xfrm>
        </p:spPr>
        <p:txBody>
          <a:bodyPr/>
          <a:lstStyle/>
          <a:p>
            <a:pPr marL="273050" indent="-273050" eaLnBrk="1" hangingPunct="1"/>
            <a:r>
              <a:rPr lang="sr-Latn-CS" altLang="en-US" sz="2400" smtClean="0">
                <a:cs typeface="Times New Roman" pitchFamily="18" charset="0"/>
              </a:rPr>
              <a:t>Koncepcije, kriterijumi i verovanja o </a:t>
            </a:r>
            <a:r>
              <a:rPr lang="sr-Latn-CS" altLang="en-US" sz="2400" b="1" smtClean="0">
                <a:solidFill>
                  <a:srgbClr val="00B050"/>
                </a:solidFill>
                <a:cs typeface="Times New Roman" pitchFamily="18" charset="0"/>
              </a:rPr>
              <a:t>poželjnim ciljevima ljudske egzistencije</a:t>
            </a:r>
            <a:r>
              <a:rPr lang="sr-Latn-CS" altLang="en-US" sz="2400" smtClean="0">
                <a:cs typeface="Times New Roman" pitchFamily="18" charset="0"/>
              </a:rPr>
              <a:t>, načinima ponašanja i društvenim odnosima ljudi. </a:t>
            </a:r>
            <a:endParaRPr lang="en-US" altLang="en-US" sz="2400" smtClean="0">
              <a:cs typeface="Times New Roman" pitchFamily="18" charset="0"/>
            </a:endParaRP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b="1" i="1" smtClean="0">
                <a:solidFill>
                  <a:srgbClr val="00B050"/>
                </a:solidFill>
                <a:cs typeface="Times New Roman" pitchFamily="18" charset="0"/>
              </a:rPr>
              <a:t>Deo procesa osmišljavanja čovekovog življenja. </a:t>
            </a:r>
            <a:r>
              <a:rPr lang="sr-Latn-CS" altLang="en-US" sz="2400" smtClean="0">
                <a:cs typeface="Times New Roman" pitchFamily="18" charset="0"/>
              </a:rPr>
              <a:t>Vrednosti odgovaraju onome što je za nas </a:t>
            </a:r>
            <a:r>
              <a:rPr lang="sr-Latn-CS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važno</a:t>
            </a:r>
            <a:r>
              <a:rPr lang="sr-Latn-CS" altLang="en-US" sz="2400" smtClean="0">
                <a:cs typeface="Times New Roman" pitchFamily="18" charset="0"/>
              </a:rPr>
              <a:t>, čemu pridajemo </a:t>
            </a:r>
            <a:r>
              <a:rPr lang="sr-Latn-CS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značaj</a:t>
            </a:r>
            <a:r>
              <a:rPr lang="sr-Latn-CS" altLang="en-US" sz="2400" smtClean="0">
                <a:cs typeface="Times New Roman" pitchFamily="18" charset="0"/>
              </a:rPr>
              <a:t>.</a:t>
            </a:r>
            <a:endParaRPr lang="sr-Latn-CS" altLang="en-US" sz="2400" b="1" i="1" smtClean="0">
              <a:solidFill>
                <a:srgbClr val="00B050"/>
              </a:solidFill>
              <a:cs typeface="Times New Roman" pitchFamily="18" charset="0"/>
            </a:endParaRP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Stalno vrednosno procenjujemo različite dimenzije stvarnosti u odnosu sa naše potrebe, želje, interese, stavove</a:t>
            </a:r>
          </a:p>
          <a:p>
            <a:pPr marL="273050" indent="-273050" eaLnBrk="1" hangingPunct="1">
              <a:lnSpc>
                <a:spcPct val="90000"/>
              </a:lnSpc>
            </a:pPr>
            <a:r>
              <a:rPr lang="sr-Latn-CS" altLang="en-US" sz="2400" b="1" smtClean="0">
                <a:solidFill>
                  <a:srgbClr val="7030A0"/>
                </a:solidFill>
                <a:cs typeface="Times New Roman" pitchFamily="18" charset="0"/>
              </a:rPr>
              <a:t>Čovekov svet nije vrednosno neutralan, već je suštinski određen vrednostima</a:t>
            </a:r>
          </a:p>
          <a:p>
            <a:pPr marL="273050" indent="-273050"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Vrednosti, kao centralni stavovi koji određuju </a:t>
            </a:r>
            <a:r>
              <a:rPr lang="sr-Latn-CS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prioritete</a:t>
            </a:r>
            <a:r>
              <a:rPr lang="sr-Latn-CS" altLang="en-US" sz="2400" smtClean="0">
                <a:cs typeface="Times New Roman" pitchFamily="18" charset="0"/>
              </a:rPr>
              <a:t> u ljudskom ponašanju, daju </a:t>
            </a:r>
            <a:r>
              <a:rPr lang="sr-Latn-CS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značenje</a:t>
            </a:r>
            <a:r>
              <a:rPr lang="sr-Latn-CS" altLang="en-US" sz="2400" i="1" smtClean="0">
                <a:solidFill>
                  <a:srgbClr val="FF0000"/>
                </a:solidFill>
                <a:cs typeface="Times New Roman" pitchFamily="18" charset="0"/>
              </a:rPr>
              <a:t> i </a:t>
            </a:r>
            <a:r>
              <a:rPr lang="sr-Latn-CS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strukturu</a:t>
            </a:r>
            <a:r>
              <a:rPr lang="sr-Latn-CS" altLang="en-US" sz="2400" i="1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sr-Latn-CS" altLang="en-US" sz="2400" smtClean="0">
                <a:cs typeface="Times New Roman" pitchFamily="18" charset="0"/>
              </a:rPr>
              <a:t>životu. </a:t>
            </a:r>
          </a:p>
          <a:p>
            <a:pPr marL="273050" indent="-273050"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Usmeravaju</a:t>
            </a:r>
            <a:r>
              <a:rPr lang="sr-Latn-CS" altLang="en-US" sz="2400" smtClean="0">
                <a:cs typeface="Times New Roman" pitchFamily="18" charset="0"/>
              </a:rPr>
              <a:t> naše izbore i naše reakcije u odnosu na naše okruženje i na nas same.</a:t>
            </a:r>
          </a:p>
          <a:p>
            <a:pPr marL="273050" indent="-273050" eaLnBrk="1" hangingPunct="1">
              <a:lnSpc>
                <a:spcPct val="90000"/>
              </a:lnSpc>
              <a:spcBef>
                <a:spcPts val="1200"/>
              </a:spcBef>
            </a:pPr>
            <a:endParaRPr lang="sr-Latn-CS" altLang="en-US" sz="2100" smtClean="0">
              <a:latin typeface="Arial" charset="0"/>
            </a:endParaRPr>
          </a:p>
          <a:p>
            <a:pPr marL="273050" indent="-273050" eaLnBrk="1" hangingPunct="1">
              <a:spcBef>
                <a:spcPts val="1200"/>
              </a:spcBef>
            </a:pPr>
            <a:endParaRPr lang="sr-Latn-CS" altLang="en-US" sz="2100" smtClean="0">
              <a:latin typeface="Arial" charset="0"/>
            </a:endParaRPr>
          </a:p>
          <a:p>
            <a:pPr marL="273050" indent="-273050" eaLnBrk="1" hangingPunct="1"/>
            <a:endParaRPr lang="en-US" altLang="en-US" sz="2100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Content Placeholder 2"/>
          <p:cNvSpPr>
            <a:spLocks noGrp="1"/>
          </p:cNvSpPr>
          <p:nvPr>
            <p:ph idx="4294967295"/>
          </p:nvPr>
        </p:nvSpPr>
        <p:spPr>
          <a:xfrm>
            <a:off x="214313" y="428625"/>
            <a:ext cx="8713787" cy="5538788"/>
          </a:xfrm>
        </p:spPr>
        <p:txBody>
          <a:bodyPr/>
          <a:lstStyle/>
          <a:p>
            <a:pPr marL="265113" indent="-265113" algn="ctr" eaLnBrk="1" hangingPunct="1">
              <a:buFont typeface="Wingdings 3" pitchFamily="18" charset="2"/>
              <a:buNone/>
            </a:pPr>
            <a:r>
              <a:rPr lang="sr-Latn-CS" altLang="en-US" sz="4200" smtClean="0">
                <a:latin typeface="Arial" charset="0"/>
              </a:rPr>
              <a:t>VREDNOSTI</a:t>
            </a:r>
          </a:p>
          <a:p>
            <a:pPr marL="265113" indent="-265113" algn="ctr" eaLnBrk="1" hangingPunct="1">
              <a:buFont typeface="Wingdings 3" pitchFamily="18" charset="2"/>
              <a:buNone/>
            </a:pPr>
            <a:endParaRPr lang="sr-Latn-CS" altLang="en-US" sz="2500" smtClean="0">
              <a:latin typeface="Arial" charset="0"/>
            </a:endParaRPr>
          </a:p>
          <a:p>
            <a:pPr marL="265113" indent="-265113" eaLnBrk="1" hangingPunct="1"/>
            <a:r>
              <a:rPr lang="sr-Latn-CS" altLang="en-US" sz="2400" smtClean="0">
                <a:cs typeface="Times New Roman" pitchFamily="18" charset="0"/>
              </a:rPr>
              <a:t>Čovekova potreba za </a:t>
            </a:r>
            <a:r>
              <a:rPr lang="sr-Latn-CS" altLang="en-US" sz="2400" b="1" i="1" smtClean="0">
                <a:solidFill>
                  <a:srgbClr val="0070C0"/>
                </a:solidFill>
                <a:cs typeface="Times New Roman" pitchFamily="18" charset="0"/>
              </a:rPr>
              <a:t>trajnošću</a:t>
            </a:r>
            <a:r>
              <a:rPr lang="sr-Latn-CS" altLang="en-US" sz="2400" i="1" smtClean="0">
                <a:cs typeface="Times New Roman" pitchFamily="18" charset="0"/>
              </a:rPr>
              <a:t>, </a:t>
            </a:r>
            <a:r>
              <a:rPr lang="sr-Latn-CS" altLang="en-US" sz="2400" b="1" i="1" smtClean="0">
                <a:solidFill>
                  <a:srgbClr val="CC0099"/>
                </a:solidFill>
                <a:cs typeface="Times New Roman" pitchFamily="18" charset="0"/>
              </a:rPr>
              <a:t>usmerenošću</a:t>
            </a:r>
            <a:r>
              <a:rPr lang="sr-Latn-CS" altLang="en-US" sz="2400" i="1" smtClean="0">
                <a:cs typeface="Times New Roman" pitchFamily="18" charset="0"/>
              </a:rPr>
              <a:t>, </a:t>
            </a:r>
            <a:r>
              <a:rPr lang="sr-Latn-CS" altLang="en-US" sz="2400" b="1" i="1" smtClean="0">
                <a:solidFill>
                  <a:schemeClr val="accent1"/>
                </a:solidFill>
                <a:cs typeface="Times New Roman" pitchFamily="18" charset="0"/>
              </a:rPr>
              <a:t>postojanošću</a:t>
            </a:r>
            <a:r>
              <a:rPr lang="sr-Latn-CS" altLang="en-US" sz="2400" i="1" smtClean="0">
                <a:cs typeface="Times New Roman" pitchFamily="18" charset="0"/>
              </a:rPr>
              <a:t> i </a:t>
            </a:r>
            <a:r>
              <a:rPr lang="sr-Latn-CS" altLang="en-US" sz="2400" b="1" i="1" smtClean="0">
                <a:solidFill>
                  <a:srgbClr val="00B050"/>
                </a:solidFill>
                <a:cs typeface="Times New Roman" pitchFamily="18" charset="0"/>
              </a:rPr>
              <a:t>smislom</a:t>
            </a:r>
            <a:r>
              <a:rPr lang="sr-Latn-CS" altLang="en-US" sz="2400" smtClean="0">
                <a:cs typeface="Times New Roman" pitchFamily="18" charset="0"/>
              </a:rPr>
              <a:t> ljudskog življenja, a ne neka subjektivna prolazna stanja</a:t>
            </a:r>
          </a:p>
          <a:p>
            <a:pPr marL="265113" indent="-265113"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Vrednosti od čoveka čine </a:t>
            </a:r>
            <a:r>
              <a:rPr lang="sr-Latn-CS" altLang="en-US" sz="2400" b="1" smtClean="0">
                <a:solidFill>
                  <a:srgbClr val="C00000"/>
                </a:solidFill>
                <a:cs typeface="Times New Roman" pitchFamily="18" charset="0"/>
              </a:rPr>
              <a:t>slobodnog subjekta</a:t>
            </a:r>
            <a:r>
              <a:rPr lang="sr-Latn-CS" altLang="en-US" sz="2400" b="1" smtClean="0">
                <a:cs typeface="Times New Roman" pitchFamily="18" charset="0"/>
              </a:rPr>
              <a:t> </a:t>
            </a:r>
            <a:r>
              <a:rPr lang="sr-Latn-CS" altLang="en-US" sz="2400" smtClean="0">
                <a:cs typeface="Times New Roman" pitchFamily="18" charset="0"/>
              </a:rPr>
              <a:t>koji nije pasivna igračka slučaja i okolnosti ( </a:t>
            </a:r>
            <a:r>
              <a:rPr lang="sr-Latn-CS" altLang="en-US" sz="2400" i="1" smtClean="0">
                <a:cs typeface="Times New Roman" pitchFamily="18" charset="0"/>
              </a:rPr>
              <a:t>self-empowermen</a:t>
            </a:r>
            <a:r>
              <a:rPr lang="sr-Latn-CS" altLang="en-US" sz="2400" smtClean="0">
                <a:cs typeface="Times New Roman" pitchFamily="18" charset="0"/>
              </a:rPr>
              <a:t>t, </a:t>
            </a:r>
            <a:r>
              <a:rPr lang="sr-Latn-CS" altLang="en-US" sz="2400" i="1" smtClean="0">
                <a:cs typeface="Times New Roman" pitchFamily="18" charset="0"/>
              </a:rPr>
              <a:t>self-ownership</a:t>
            </a:r>
            <a:r>
              <a:rPr lang="sr-Latn-CS" altLang="en-US" sz="2400" smtClean="0">
                <a:cs typeface="Times New Roman" pitchFamily="18" charset="0"/>
              </a:rPr>
              <a:t>)</a:t>
            </a:r>
          </a:p>
          <a:p>
            <a:pPr marL="265113" indent="-265113"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Za činjenice se kaže da </a:t>
            </a:r>
            <a:r>
              <a:rPr lang="sr-Latn-CS" altLang="en-US" sz="2400" b="1" i="1" smtClean="0">
                <a:solidFill>
                  <a:srgbClr val="C00000"/>
                </a:solidFill>
                <a:cs typeface="Times New Roman" pitchFamily="18" charset="0"/>
              </a:rPr>
              <a:t>postoje</a:t>
            </a:r>
            <a:r>
              <a:rPr lang="sr-Latn-CS" altLang="en-US" sz="240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sr-Latn-CS" altLang="en-US" sz="2400" smtClean="0">
                <a:cs typeface="Times New Roman" pitchFamily="18" charset="0"/>
              </a:rPr>
              <a:t>a za vrednosti da </a:t>
            </a:r>
            <a:r>
              <a:rPr lang="sr-Latn-CS" altLang="en-US" sz="2400" b="1" i="1" smtClean="0">
                <a:solidFill>
                  <a:srgbClr val="C00000"/>
                </a:solidFill>
                <a:cs typeface="Times New Roman" pitchFamily="18" charset="0"/>
              </a:rPr>
              <a:t>važe</a:t>
            </a:r>
            <a:endParaRPr lang="en-US" altLang="en-US" sz="2400" b="1" i="1" smtClean="0">
              <a:solidFill>
                <a:srgbClr val="C00000"/>
              </a:solidFill>
              <a:cs typeface="Times New Roman" pitchFamily="18" charset="0"/>
            </a:endParaRPr>
          </a:p>
          <a:p>
            <a:pPr marL="265113" indent="-265113" eaLnBrk="1" hangingPunct="1">
              <a:lnSpc>
                <a:spcPct val="90000"/>
              </a:lnSpc>
            </a:pPr>
            <a:r>
              <a:rPr lang="sr-Latn-CS" altLang="en-US" sz="2400" smtClean="0">
                <a:cs typeface="Times New Roman" pitchFamily="18" charset="0"/>
              </a:rPr>
              <a:t>Ne stoje izolovano jedne od drugih: tvore određen </a:t>
            </a:r>
            <a:r>
              <a:rPr lang="sr-Latn-CS" altLang="en-US" sz="2400" smtClean="0">
                <a:solidFill>
                  <a:schemeClr val="accent1"/>
                </a:solidFill>
                <a:cs typeface="Times New Roman" pitchFamily="18" charset="0"/>
              </a:rPr>
              <a:t>koherentan sistem </a:t>
            </a:r>
            <a:r>
              <a:rPr lang="sr-Latn-CS" altLang="en-US" sz="2400" smtClean="0">
                <a:cs typeface="Times New Roman" pitchFamily="18" charset="0"/>
              </a:rPr>
              <a:t>iskustvenih, logičkih i emocionalnih veza i odnosa</a:t>
            </a:r>
          </a:p>
          <a:p>
            <a:pPr marL="265113" indent="-265113"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altLang="en-US" sz="2400" smtClean="0">
                <a:solidFill>
                  <a:srgbClr val="FF0000"/>
                </a:solidFill>
                <a:cs typeface="Times New Roman" pitchFamily="18" charset="0"/>
              </a:rPr>
              <a:t>Hijerarhijski</a:t>
            </a:r>
            <a:r>
              <a:rPr lang="sr-Latn-CS" altLang="en-US" sz="2400" smtClean="0">
                <a:cs typeface="Times New Roman" pitchFamily="18" charset="0"/>
              </a:rPr>
              <a:t> su poređane po stepenu važnosti koji im se pridaje</a:t>
            </a:r>
          </a:p>
          <a:p>
            <a:pPr marL="265113" indent="-265113"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Osnovna razlika je između </a:t>
            </a:r>
            <a:r>
              <a:rPr lang="sr-Latn-CS" altLang="en-US" sz="2400" b="1" i="1" smtClean="0">
                <a:solidFill>
                  <a:srgbClr val="C00000"/>
                </a:solidFill>
                <a:cs typeface="Times New Roman" pitchFamily="18" charset="0"/>
              </a:rPr>
              <a:t>instrumentalnih</a:t>
            </a:r>
            <a:r>
              <a:rPr lang="sr-Latn-CS" altLang="en-US" sz="2400" smtClean="0">
                <a:cs typeface="Times New Roman" pitchFamily="18" charset="0"/>
              </a:rPr>
              <a:t> i</a:t>
            </a:r>
            <a:r>
              <a:rPr lang="sr-Latn-CS" altLang="en-US" sz="2400" i="1" smtClean="0">
                <a:cs typeface="Times New Roman" pitchFamily="18" charset="0"/>
              </a:rPr>
              <a:t> </a:t>
            </a:r>
            <a:r>
              <a:rPr lang="sr-Latn-CS" altLang="en-US" sz="2400" b="1" i="1" smtClean="0">
                <a:solidFill>
                  <a:srgbClr val="00B050"/>
                </a:solidFill>
                <a:cs typeface="Times New Roman" pitchFamily="18" charset="0"/>
              </a:rPr>
              <a:t>samobitnih</a:t>
            </a:r>
            <a:r>
              <a:rPr lang="sr-Latn-CS" altLang="en-US" sz="2400" i="1" smtClean="0">
                <a:solidFill>
                  <a:srgbClr val="00B050"/>
                </a:solidFill>
                <a:cs typeface="Times New Roman" pitchFamily="18" charset="0"/>
              </a:rPr>
              <a:t> </a:t>
            </a:r>
            <a:r>
              <a:rPr lang="sr-Latn-CS" altLang="en-US" sz="2400" smtClean="0">
                <a:cs typeface="Times New Roman" pitchFamily="18" charset="0"/>
              </a:rPr>
              <a:t>vrednosti</a:t>
            </a:r>
          </a:p>
          <a:p>
            <a:pPr marL="265113" indent="-265113" eaLnBrk="1" hangingPunct="1">
              <a:spcBef>
                <a:spcPts val="1200"/>
              </a:spcBef>
            </a:pPr>
            <a:endParaRPr lang="en-US" altLang="en-US" sz="250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/>
          </p:cNvSpPr>
          <p:nvPr>
            <p:ph type="title"/>
          </p:nvPr>
        </p:nvSpPr>
        <p:spPr bwMode="auto">
          <a:xfrm>
            <a:off x="1066800" y="609600"/>
            <a:ext cx="77724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sr-Latn-CS" sz="3300" dirty="0" smtClean="0">
                <a:latin typeface="Times New Roman" pitchFamily="18" charset="0"/>
                <a:cs typeface="Times New Roman" pitchFamily="18" charset="0"/>
              </a:rPr>
              <a:t>Poslovna etika i </a:t>
            </a:r>
            <a:br>
              <a:rPr lang="sr-Latn-CS" sz="3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CS" sz="3300" dirty="0" smtClean="0">
                <a:latin typeface="Times New Roman" pitchFamily="18" charset="0"/>
                <a:cs typeface="Times New Roman" pitchFamily="18" charset="0"/>
              </a:rPr>
              <a:t>vrednosti</a:t>
            </a:r>
            <a:endParaRPr lang="en-GB" sz="3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6" name="Rectangle 3"/>
          <p:cNvSpPr>
            <a:spLocks noGrp="1"/>
          </p:cNvSpPr>
          <p:nvPr>
            <p:ph type="body" idx="1"/>
          </p:nvPr>
        </p:nvSpPr>
        <p:spPr>
          <a:xfrm>
            <a:off x="914400" y="1928813"/>
            <a:ext cx="7772400" cy="40005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endParaRPr lang="sr-Latn-CS" altLang="en-US" sz="2100" smtClean="0"/>
          </a:p>
          <a:p>
            <a:r>
              <a:rPr lang="sr-Latn-CS" altLang="en-US" sz="2400" smtClean="0">
                <a:cs typeface="Times New Roman" pitchFamily="18" charset="0"/>
              </a:rPr>
              <a:t>Normativni i imperativni karakter etike pretpostavlja orijentaciju u sudovima  prema </a:t>
            </a:r>
            <a:r>
              <a:rPr lang="sr-Latn-CS" altLang="en-US" sz="2400" smtClean="0">
                <a:solidFill>
                  <a:srgbClr val="FF0000"/>
                </a:solidFill>
                <a:cs typeface="Times New Roman" pitchFamily="18" charset="0"/>
              </a:rPr>
              <a:t>vrhovnom dobru i vrednostima.</a:t>
            </a:r>
          </a:p>
          <a:p>
            <a:pPr>
              <a:buFont typeface="Wingdings 3" pitchFamily="18" charset="2"/>
              <a:buNone/>
            </a:pPr>
            <a:endParaRPr lang="sr-Latn-CS" altLang="en-US" sz="2400" smtClean="0">
              <a:solidFill>
                <a:srgbClr val="FF0000"/>
              </a:solidFill>
              <a:cs typeface="Times New Roman" pitchFamily="18" charset="0"/>
            </a:endParaRPr>
          </a:p>
          <a:p>
            <a:r>
              <a:rPr lang="sr-Latn-CS" altLang="en-US" sz="2400" smtClean="0">
                <a:cs typeface="Times New Roman" pitchFamily="18" charset="0"/>
              </a:rPr>
              <a:t>Čovek i njegov život kao vrhovno dobro.</a:t>
            </a:r>
          </a:p>
          <a:p>
            <a:pPr>
              <a:buFont typeface="Wingdings 3" pitchFamily="18" charset="2"/>
              <a:buNone/>
            </a:pPr>
            <a:endParaRPr lang="sr-Latn-CS" altLang="en-US" sz="2400" smtClean="0">
              <a:cs typeface="Times New Roman" pitchFamily="18" charset="0"/>
            </a:endParaRPr>
          </a:p>
          <a:p>
            <a:r>
              <a:rPr lang="sr-Latn-CS" altLang="en-US" sz="2400" smtClean="0">
                <a:cs typeface="Times New Roman" pitchFamily="18" charset="0"/>
              </a:rPr>
              <a:t>Poslovna etika se temelji na </a:t>
            </a:r>
            <a:r>
              <a:rPr lang="sr-Latn-CS" altLang="en-US" sz="2400" smtClean="0">
                <a:solidFill>
                  <a:srgbClr val="0033CC"/>
                </a:solidFill>
                <a:cs typeface="Times New Roman" pitchFamily="18" charset="0"/>
              </a:rPr>
              <a:t>vrednostima demokratskog građanskog društva</a:t>
            </a:r>
            <a:r>
              <a:rPr lang="sr-Latn-CS" altLang="en-US" sz="2400" smtClean="0">
                <a:cs typeface="Times New Roman" pitchFamily="18" charset="0"/>
              </a:rPr>
              <a:t> i projektuje ih u okviru </a:t>
            </a:r>
            <a:r>
              <a:rPr lang="sr-Latn-CS" altLang="en-US" sz="2400" smtClean="0">
                <a:solidFill>
                  <a:srgbClr val="0033CC"/>
                </a:solidFill>
                <a:cs typeface="Times New Roman" pitchFamily="18" charset="0"/>
              </a:rPr>
              <a:t>organizacije kao složenog socijalnog sistema.</a:t>
            </a:r>
            <a:endParaRPr lang="en-GB" altLang="en-US" sz="2400" smtClean="0">
              <a:solidFill>
                <a:srgbClr val="0033CC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Content Placeholder 2"/>
          <p:cNvSpPr>
            <a:spLocks noGrp="1"/>
          </p:cNvSpPr>
          <p:nvPr>
            <p:ph idx="4294967295"/>
          </p:nvPr>
        </p:nvSpPr>
        <p:spPr>
          <a:xfrm>
            <a:off x="285750" y="357188"/>
            <a:ext cx="8501063" cy="6143625"/>
          </a:xfrm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sr-Latn-CS" altLang="en-US" sz="2900" b="1" smtClean="0"/>
              <a:t>M</a:t>
            </a:r>
            <a:r>
              <a:rPr lang="hsb-DE" altLang="en-US" sz="2900" b="1" smtClean="0"/>
              <a:t>oralno iskustvo </a:t>
            </a:r>
            <a:endParaRPr lang="sr-Latn-CS" altLang="en-US" sz="2900" b="1" smtClean="0">
              <a:latin typeface="Arial" charset="0"/>
            </a:endParaRPr>
          </a:p>
          <a:p>
            <a:pPr marL="273050" indent="-273050" eaLnBrk="1" hangingPunct="1">
              <a:buFont typeface="Wingdings 3" pitchFamily="18" charset="2"/>
              <a:buNone/>
            </a:pPr>
            <a:r>
              <a:rPr lang="hsb-DE" altLang="en-US" sz="2400" smtClean="0">
                <a:cs typeface="Times New Roman" pitchFamily="18" charset="0"/>
              </a:rPr>
              <a:t>Obuhvata na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a:</a:t>
            </a:r>
            <a:endParaRPr lang="sr-Latn-CS" altLang="en-US" sz="2400" smtClean="0">
              <a:cs typeface="Times New Roman" pitchFamily="18" charset="0"/>
            </a:endParaRPr>
          </a:p>
          <a:p>
            <a:pPr marL="273050" indent="-273050" algn="ctr" eaLnBrk="1" hangingPunct="1">
              <a:buFont typeface="Wingdings 3" pitchFamily="18" charset="2"/>
              <a:buNone/>
            </a:pPr>
            <a:endParaRPr lang="sr-Latn-CS" altLang="en-US" sz="2400" smtClean="0">
              <a:cs typeface="Times New Roman" pitchFamily="18" charset="0"/>
            </a:endParaRP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000" b="1" i="1" smtClean="0">
                <a:solidFill>
                  <a:srgbClr val="0070C0"/>
                </a:solidFill>
                <a:cs typeface="Times New Roman" pitchFamily="18" charset="0"/>
              </a:rPr>
              <a:t>M</a:t>
            </a:r>
            <a:r>
              <a:rPr lang="hsb-DE" altLang="en-US" sz="2000" b="1" i="1" smtClean="0">
                <a:solidFill>
                  <a:srgbClr val="0070C0"/>
                </a:solidFill>
                <a:cs typeface="Times New Roman" pitchFamily="18" charset="0"/>
              </a:rPr>
              <a:t>oralna verovanja</a:t>
            </a:r>
            <a:r>
              <a:rPr lang="sr-Latn-CS" altLang="en-US" sz="2000" b="1" i="1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sr-Latn-CS" altLang="en-US" sz="2000" smtClean="0">
                <a:cs typeface="Times New Roman" pitchFamily="18" charset="0"/>
              </a:rPr>
              <a:t>(šta je dobro</a:t>
            </a:r>
            <a:r>
              <a:rPr lang="en-US" altLang="en-US" sz="2000" smtClean="0">
                <a:cs typeface="Times New Roman" pitchFamily="18" charset="0"/>
              </a:rPr>
              <a:t>,</a:t>
            </a:r>
            <a:r>
              <a:rPr lang="sr-Latn-CS" altLang="en-US" sz="2000" smtClean="0">
                <a:cs typeface="Times New Roman" pitchFamily="18" charset="0"/>
              </a:rPr>
              <a:t> a šta zlo)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000" b="1" i="1" smtClean="0">
                <a:solidFill>
                  <a:srgbClr val="C00000"/>
                </a:solidFill>
                <a:cs typeface="Times New Roman" pitchFamily="18" charset="0"/>
              </a:rPr>
              <a:t>M</a:t>
            </a:r>
            <a:r>
              <a:rPr lang="hsb-DE" altLang="en-US" sz="2000" b="1" i="1" smtClean="0">
                <a:solidFill>
                  <a:srgbClr val="C00000"/>
                </a:solidFill>
                <a:cs typeface="Times New Roman" pitchFamily="18" charset="0"/>
              </a:rPr>
              <a:t>oralne sudove</a:t>
            </a:r>
            <a:r>
              <a:rPr lang="hsb-DE" altLang="en-US" sz="2000" i="1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hsb-DE" altLang="en-US" sz="2000" smtClean="0">
                <a:cs typeface="Times New Roman" pitchFamily="18" charset="0"/>
              </a:rPr>
              <a:t>(pokuda, pohvala)</a:t>
            </a:r>
            <a:endParaRPr lang="sr-Latn-CS" altLang="en-US" sz="2000" smtClean="0">
              <a:cs typeface="Times New Roman" pitchFamily="18" charset="0"/>
            </a:endParaRP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000" b="1" i="1" smtClean="0">
                <a:solidFill>
                  <a:schemeClr val="accent1"/>
                </a:solidFill>
                <a:cs typeface="Times New Roman" pitchFamily="18" charset="0"/>
              </a:rPr>
              <a:t>M</a:t>
            </a:r>
            <a:r>
              <a:rPr lang="hsb-DE" altLang="en-US" sz="2000" b="1" i="1" smtClean="0">
                <a:solidFill>
                  <a:schemeClr val="accent1"/>
                </a:solidFill>
                <a:cs typeface="Times New Roman" pitchFamily="18" charset="0"/>
              </a:rPr>
              <a:t>oralna ose</a:t>
            </a:r>
            <a:r>
              <a:rPr lang="sr-Latn-CS" altLang="en-US" sz="2000" b="1" i="1" smtClean="0">
                <a:solidFill>
                  <a:schemeClr val="accent1"/>
                </a:solidFill>
                <a:cs typeface="Times New Roman" pitchFamily="18" charset="0"/>
              </a:rPr>
              <a:t>ć</a:t>
            </a:r>
            <a:r>
              <a:rPr lang="hsb-DE" altLang="en-US" sz="2000" b="1" i="1" smtClean="0">
                <a:solidFill>
                  <a:schemeClr val="accent1"/>
                </a:solidFill>
                <a:cs typeface="Times New Roman" pitchFamily="18" charset="0"/>
              </a:rPr>
              <a:t>anja</a:t>
            </a:r>
            <a:r>
              <a:rPr lang="hsb-DE" altLang="en-US" sz="2000" i="1" smtClean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hsb-DE" altLang="en-US" sz="2000" smtClean="0">
                <a:cs typeface="Times New Roman" pitchFamily="18" charset="0"/>
              </a:rPr>
              <a:t>(</a:t>
            </a:r>
            <a:r>
              <a:rPr lang="sr-Latn-CS" altLang="en-US" sz="2000" smtClean="0">
                <a:cs typeface="Times New Roman" pitchFamily="18" charset="0"/>
              </a:rPr>
              <a:t>emocije:</a:t>
            </a:r>
            <a:r>
              <a:rPr lang="en-US" altLang="en-US" sz="2000" smtClean="0">
                <a:cs typeface="Times New Roman" pitchFamily="18" charset="0"/>
              </a:rPr>
              <a:t> </a:t>
            </a:r>
            <a:r>
              <a:rPr lang="hsb-DE" altLang="en-US" sz="2000" smtClean="0">
                <a:cs typeface="Times New Roman" pitchFamily="18" charset="0"/>
              </a:rPr>
              <a:t>ponos, stid, zahvalnost, samilost, po</a:t>
            </a:r>
            <a:r>
              <a:rPr lang="sr-Latn-CS" altLang="en-US" sz="2000" smtClean="0">
                <a:cs typeface="Times New Roman" pitchFamily="18" charset="0"/>
              </a:rPr>
              <a:t>š</a:t>
            </a:r>
            <a:r>
              <a:rPr lang="hsb-DE" altLang="en-US" sz="2000" smtClean="0">
                <a:cs typeface="Times New Roman" pitchFamily="18" charset="0"/>
              </a:rPr>
              <a:t>tovanje, </a:t>
            </a:r>
            <a:r>
              <a:rPr lang="sr-Latn-CS" altLang="en-US" sz="2000" smtClean="0">
                <a:cs typeface="Times New Roman" pitchFamily="18" charset="0"/>
              </a:rPr>
              <a:t>divljenje, </a:t>
            </a:r>
            <a:r>
              <a:rPr lang="hsb-DE" altLang="en-US" sz="2000" smtClean="0">
                <a:cs typeface="Times New Roman" pitchFamily="18" charset="0"/>
              </a:rPr>
              <a:t>prezir, odvratnost</a:t>
            </a:r>
            <a:r>
              <a:rPr lang="sr-Latn-CS" altLang="en-US" sz="2000" smtClean="0">
                <a:cs typeface="Times New Roman" pitchFamily="18" charset="0"/>
              </a:rPr>
              <a:t>,</a:t>
            </a:r>
            <a:r>
              <a:rPr lang="hsb-DE" altLang="en-US" sz="2000" smtClean="0">
                <a:cs typeface="Times New Roman" pitchFamily="18" charset="0"/>
              </a:rPr>
              <a:t> itd)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000" b="1" i="1" smtClean="0">
                <a:solidFill>
                  <a:srgbClr val="7030A0"/>
                </a:solidFill>
                <a:cs typeface="Times New Roman" pitchFamily="18" charset="0"/>
              </a:rPr>
              <a:t>M</a:t>
            </a:r>
            <a:r>
              <a:rPr lang="hsb-DE" altLang="en-US" sz="2000" b="1" i="1" smtClean="0">
                <a:solidFill>
                  <a:srgbClr val="7030A0"/>
                </a:solidFill>
                <a:cs typeface="Times New Roman" pitchFamily="18" charset="0"/>
              </a:rPr>
              <a:t>oralni jezik</a:t>
            </a:r>
            <a:r>
              <a:rPr lang="hsb-DE" altLang="en-US" sz="2000" i="1" smtClean="0">
                <a:solidFill>
                  <a:srgbClr val="7030A0"/>
                </a:solidFill>
                <a:cs typeface="Times New Roman" pitchFamily="18" charset="0"/>
              </a:rPr>
              <a:t> </a:t>
            </a:r>
            <a:r>
              <a:rPr lang="hsb-DE" altLang="en-US" sz="2000" smtClean="0">
                <a:cs typeface="Times New Roman" pitchFamily="18" charset="0"/>
              </a:rPr>
              <a:t>(dobro/lo</a:t>
            </a:r>
            <a:r>
              <a:rPr lang="sr-Latn-CS" altLang="en-US" sz="2000" smtClean="0">
                <a:cs typeface="Times New Roman" pitchFamily="18" charset="0"/>
              </a:rPr>
              <a:t>š</a:t>
            </a:r>
            <a:r>
              <a:rPr lang="hsb-DE" altLang="en-US" sz="2000" smtClean="0">
                <a:cs typeface="Times New Roman" pitchFamily="18" charset="0"/>
              </a:rPr>
              <a:t>e, ispravno/neispravno, pravi</a:t>
            </a:r>
            <a:r>
              <a:rPr lang="sr-Latn-CS" altLang="en-US" sz="2000" smtClean="0">
                <a:cs typeface="Times New Roman" pitchFamily="18" charset="0"/>
              </a:rPr>
              <a:t>č</a:t>
            </a:r>
            <a:r>
              <a:rPr lang="hsb-DE" altLang="en-US" sz="2000" smtClean="0">
                <a:cs typeface="Times New Roman" pitchFamily="18" charset="0"/>
              </a:rPr>
              <a:t>no/nepravi</a:t>
            </a:r>
            <a:r>
              <a:rPr lang="sr-Latn-CS" altLang="en-US" sz="2000" smtClean="0">
                <a:cs typeface="Times New Roman" pitchFamily="18" charset="0"/>
              </a:rPr>
              <a:t>č</a:t>
            </a:r>
            <a:r>
              <a:rPr lang="hsb-DE" altLang="en-US" sz="2000" smtClean="0">
                <a:cs typeface="Times New Roman" pitchFamily="18" charset="0"/>
              </a:rPr>
              <a:t>no, po</a:t>
            </a:r>
            <a:r>
              <a:rPr lang="sr-Latn-CS" altLang="en-US" sz="2000" smtClean="0">
                <a:cs typeface="Times New Roman" pitchFamily="18" charset="0"/>
              </a:rPr>
              <a:t>š</a:t>
            </a:r>
            <a:r>
              <a:rPr lang="hsb-DE" altLang="en-US" sz="2000" smtClean="0">
                <a:cs typeface="Times New Roman" pitchFamily="18" charset="0"/>
              </a:rPr>
              <a:t>teno/nepo</a:t>
            </a:r>
            <a:r>
              <a:rPr lang="sr-Latn-CS" altLang="en-US" sz="2000" smtClean="0">
                <a:cs typeface="Times New Roman" pitchFamily="18" charset="0"/>
              </a:rPr>
              <a:t>š</a:t>
            </a:r>
            <a:r>
              <a:rPr lang="hsb-DE" altLang="en-US" sz="2000" smtClean="0">
                <a:cs typeface="Times New Roman" pitchFamily="18" charset="0"/>
              </a:rPr>
              <a:t>teno, </a:t>
            </a:r>
            <a:r>
              <a:rPr lang="sr-Latn-CS" altLang="en-US" sz="2000" smtClean="0">
                <a:cs typeface="Times New Roman" pitchFamily="18" charset="0"/>
              </a:rPr>
              <a:t>č</a:t>
            </a:r>
            <a:r>
              <a:rPr lang="hsb-DE" altLang="en-US" sz="2000" smtClean="0">
                <a:cs typeface="Times New Roman" pitchFamily="18" charset="0"/>
              </a:rPr>
              <a:t>asno / ne</a:t>
            </a:r>
            <a:r>
              <a:rPr lang="sr-Latn-CS" altLang="en-US" sz="2000" smtClean="0">
                <a:cs typeface="Times New Roman" pitchFamily="18" charset="0"/>
              </a:rPr>
              <a:t>č</a:t>
            </a:r>
            <a:r>
              <a:rPr lang="hsb-DE" altLang="en-US" sz="2000" smtClean="0">
                <a:cs typeface="Times New Roman" pitchFamily="18" charset="0"/>
              </a:rPr>
              <a:t>asno</a:t>
            </a:r>
            <a:r>
              <a:rPr lang="sr-Latn-CS" altLang="en-US" sz="2000" smtClean="0">
                <a:cs typeface="Times New Roman" pitchFamily="18" charset="0"/>
              </a:rPr>
              <a:t>, čisto/prljavo, uzvišeno/nisko</a:t>
            </a:r>
            <a:r>
              <a:rPr lang="hsb-DE" altLang="en-US" sz="2000" smtClean="0">
                <a:cs typeface="Times New Roman" pitchFamily="18" charset="0"/>
              </a:rPr>
              <a:t> itd). </a:t>
            </a:r>
          </a:p>
          <a:p>
            <a:pPr marL="273050" indent="-273050" eaLnBrk="1" hangingPunct="1">
              <a:spcBef>
                <a:spcPts val="1200"/>
              </a:spcBef>
              <a:buFont typeface="Wingdings 3" pitchFamily="18" charset="2"/>
              <a:buNone/>
            </a:pPr>
            <a:r>
              <a:rPr lang="hsb-DE" altLang="en-US" sz="2000" smtClean="0">
                <a:cs typeface="Times New Roman" pitchFamily="18" charset="0"/>
              </a:rPr>
              <a:t>    Moralni jezik se </a:t>
            </a:r>
            <a:r>
              <a:rPr lang="sr-Latn-CS" altLang="en-US" sz="2000" smtClean="0">
                <a:cs typeface="Times New Roman" pitchFamily="18" charset="0"/>
              </a:rPr>
              <a:t>č</a:t>
            </a:r>
            <a:r>
              <a:rPr lang="hsb-DE" altLang="en-US" sz="2000" smtClean="0">
                <a:cs typeface="Times New Roman" pitchFamily="18" charset="0"/>
              </a:rPr>
              <a:t>esto izra</a:t>
            </a:r>
            <a:r>
              <a:rPr lang="sr-Latn-CS" altLang="en-US" sz="2000" smtClean="0">
                <a:cs typeface="Times New Roman" pitchFamily="18" charset="0"/>
              </a:rPr>
              <a:t>ž</a:t>
            </a:r>
            <a:r>
              <a:rPr lang="hsb-DE" altLang="en-US" sz="2000" smtClean="0">
                <a:cs typeface="Times New Roman" pitchFamily="18" charset="0"/>
              </a:rPr>
              <a:t>ava u </a:t>
            </a:r>
            <a:r>
              <a:rPr lang="hsb-DE" altLang="en-US" sz="2000" b="1" smtClean="0">
                <a:solidFill>
                  <a:srgbClr val="FF0000"/>
                </a:solidFill>
                <a:cs typeface="Times New Roman" pitchFamily="18" charset="0"/>
              </a:rPr>
              <a:t>imperativnom obliku</a:t>
            </a:r>
            <a:r>
              <a:rPr lang="hsb-DE" altLang="en-US" sz="200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hsb-DE" altLang="en-US" sz="2000" smtClean="0">
                <a:cs typeface="Times New Roman" pitchFamily="18" charset="0"/>
              </a:rPr>
              <a:t>i postavlja zabrane u </a:t>
            </a:r>
            <a:r>
              <a:rPr lang="hsb-DE" altLang="en-US" sz="2000" b="1" smtClean="0">
                <a:solidFill>
                  <a:srgbClr val="FF0000"/>
                </a:solidFill>
                <a:cs typeface="Times New Roman" pitchFamily="18" charset="0"/>
              </a:rPr>
              <a:t>bezuslovnoj</a:t>
            </a:r>
            <a:r>
              <a:rPr lang="hsb-DE" altLang="en-US" sz="2000" smtClean="0">
                <a:cs typeface="Times New Roman" pitchFamily="18" charset="0"/>
              </a:rPr>
              <a:t> formi</a:t>
            </a:r>
            <a:r>
              <a:rPr lang="sr-Latn-CS" altLang="en-US" sz="2000" smtClean="0">
                <a:cs typeface="Times New Roman" pitchFamily="18" charset="0"/>
              </a:rPr>
              <a:t>.</a:t>
            </a:r>
            <a:r>
              <a:rPr lang="hsb-DE" altLang="en-US" sz="2000" smtClean="0">
                <a:cs typeface="Times New Roman" pitchFamily="18" charset="0"/>
              </a:rPr>
              <a:t> </a:t>
            </a:r>
            <a:r>
              <a:rPr lang="sr-Latn-CS" altLang="en-US" sz="2000" smtClean="0">
                <a:cs typeface="Times New Roman" pitchFamily="18" charset="0"/>
              </a:rPr>
              <a:t>To pokazuje koliki </a:t>
            </a:r>
            <a:r>
              <a:rPr lang="sr-Latn-CS" altLang="en-US" sz="2000" b="1" smtClean="0">
                <a:solidFill>
                  <a:srgbClr val="FF0000"/>
                </a:solidFill>
                <a:cs typeface="Times New Roman" pitchFamily="18" charset="0"/>
              </a:rPr>
              <a:t>značaj</a:t>
            </a:r>
            <a:r>
              <a:rPr lang="sr-Latn-CS" altLang="en-US" sz="2000" smtClean="0">
                <a:cs typeface="Times New Roman" pitchFamily="18" charset="0"/>
              </a:rPr>
              <a:t> i </a:t>
            </a:r>
            <a:r>
              <a:rPr lang="sr-Latn-CS" altLang="en-US" sz="2000" b="1" smtClean="0">
                <a:solidFill>
                  <a:srgbClr val="FF0000"/>
                </a:solidFill>
                <a:cs typeface="Times New Roman" pitchFamily="18" charset="0"/>
              </a:rPr>
              <a:t>vrednost</a:t>
            </a:r>
            <a:r>
              <a:rPr lang="sr-Latn-CS" altLang="en-US" sz="2000" smtClean="0">
                <a:cs typeface="Times New Roman" pitchFamily="18" charset="0"/>
              </a:rPr>
              <a:t> moralna dimenzija ima za ljude.</a:t>
            </a:r>
            <a:endParaRPr lang="fr-FR" altLang="en-US" sz="2000" smtClean="0">
              <a:cs typeface="Times New Roman" pitchFamily="18" charset="0"/>
            </a:endParaRPr>
          </a:p>
          <a:p>
            <a:pPr marL="273050" indent="-273050" eaLnBrk="1" hangingPunct="1"/>
            <a:endParaRPr lang="hsb-DE" altLang="en-US" sz="2000" smtClean="0">
              <a:solidFill>
                <a:schemeClr val="accent1"/>
              </a:solidFill>
              <a:cs typeface="Times New Roman" pitchFamily="18" charset="0"/>
            </a:endParaRPr>
          </a:p>
          <a:p>
            <a:pPr marL="273050" indent="-273050" eaLnBrk="1" hangingPunct="1"/>
            <a:endParaRPr lang="en-US" altLang="en-US" smtClean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/>
          </p:cNvSpPr>
          <p:nvPr>
            <p:ph type="title"/>
          </p:nvPr>
        </p:nvSpPr>
        <p:spPr bwMode="auto">
          <a:xfrm>
            <a:off x="468313" y="115888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Vrednosti demokratskog građanskog društva</a:t>
            </a: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0" name="Rectangle 3"/>
          <p:cNvSpPr>
            <a:spLocks noGrp="1"/>
          </p:cNvSpPr>
          <p:nvPr>
            <p:ph type="body" idx="1"/>
          </p:nvPr>
        </p:nvSpPr>
        <p:spPr>
          <a:xfrm>
            <a:off x="357188" y="1571625"/>
            <a:ext cx="8786812" cy="5075238"/>
          </a:xfrm>
        </p:spPr>
        <p:txBody>
          <a:bodyPr/>
          <a:lstStyle/>
          <a:p>
            <a:r>
              <a:rPr lang="sr-Latn-CS" altLang="en-US" sz="2000" smtClean="0">
                <a:solidFill>
                  <a:srgbClr val="FF3300"/>
                </a:solidFill>
              </a:rPr>
              <a:t>Sloboda</a:t>
            </a:r>
            <a:r>
              <a:rPr lang="sr-Latn-CS" altLang="en-US" sz="2000" smtClean="0"/>
              <a:t> - Mogućnost izbora. Sloboda i odgovornost. Moć i zloupotreba moći. </a:t>
            </a:r>
          </a:p>
          <a:p>
            <a:r>
              <a:rPr lang="sr-Latn-CS" altLang="en-US" sz="2000" smtClean="0">
                <a:solidFill>
                  <a:srgbClr val="FF3300"/>
                </a:solidFill>
              </a:rPr>
              <a:t>Pravda i pravičnost </a:t>
            </a:r>
            <a:r>
              <a:rPr lang="sr-Latn-CS" altLang="en-US" sz="2000" smtClean="0"/>
              <a:t>– Niko nije drugačije tretiran, izuzev stvarnih i relevantnih razlika. Pravila treba da jednako pogađaju i štite svakoga. Tržište svojim </a:t>
            </a:r>
            <a:r>
              <a:rPr lang="sr-Latn-CS" altLang="en-US" sz="2000" smtClean="0">
                <a:solidFill>
                  <a:srgbClr val="FF3300"/>
                </a:solidFill>
              </a:rPr>
              <a:t> </a:t>
            </a:r>
            <a:r>
              <a:rPr lang="sr-Latn-CS" altLang="en-US" sz="2000" smtClean="0"/>
              <a:t>mehnizmima treba da obezbedi isti tretman.</a:t>
            </a:r>
          </a:p>
          <a:p>
            <a:r>
              <a:rPr lang="sr-Latn-CS" altLang="en-US" sz="2000" smtClean="0">
                <a:solidFill>
                  <a:srgbClr val="FF3300"/>
                </a:solidFill>
              </a:rPr>
              <a:t>Jednakost i ravnopravnost </a:t>
            </a:r>
            <a:r>
              <a:rPr lang="sr-Latn-CS" altLang="en-US" sz="2000" smtClean="0"/>
              <a:t>– jednake šanse, mogućnosti i tretman. Pitanje privilegija i monopola.</a:t>
            </a:r>
          </a:p>
          <a:p>
            <a:r>
              <a:rPr lang="sr-Latn-CS" altLang="en-US" sz="2000" smtClean="0">
                <a:solidFill>
                  <a:srgbClr val="FF3300"/>
                </a:solidFill>
              </a:rPr>
              <a:t>Ljudsko dostojanstvo</a:t>
            </a:r>
            <a:r>
              <a:rPr lang="sr-Latn-CS" altLang="en-US" sz="2000" smtClean="0"/>
              <a:t> – dobrovoljno prihvatanje uslova ispod dostojanstva ne oslobađa odgovornosti onih koji zloupotrebljavaju nužnost da se ti uslovi prihvate.</a:t>
            </a:r>
          </a:p>
          <a:p>
            <a:r>
              <a:rPr lang="sr-Latn-CS" altLang="en-US" sz="2000" smtClean="0">
                <a:solidFill>
                  <a:srgbClr val="FF3300"/>
                </a:solidFill>
              </a:rPr>
              <a:t>Solidarnost</a:t>
            </a:r>
            <a:r>
              <a:rPr lang="sr-Latn-CS" altLang="en-US" sz="2000" smtClean="0"/>
              <a:t> – izjednačavanje u korist socijalno slabijih.</a:t>
            </a:r>
          </a:p>
          <a:p>
            <a:r>
              <a:rPr lang="sr-Latn-CS" altLang="en-US" sz="2000" smtClean="0">
                <a:solidFill>
                  <a:srgbClr val="FF3300"/>
                </a:solidFill>
              </a:rPr>
              <a:t>Subsidijaritet (podređenost)</a:t>
            </a:r>
            <a:r>
              <a:rPr lang="sr-Latn-CS" altLang="en-US" sz="2000" smtClean="0"/>
              <a:t> – odnos celine i delova. Preuzimanje prava na odlučivanje u ime podređenih.</a:t>
            </a:r>
            <a:endParaRPr lang="en-GB" altLang="en-US" sz="2000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Content Placeholder 1"/>
          <p:cNvSpPr>
            <a:spLocks noGrp="1"/>
          </p:cNvSpPr>
          <p:nvPr>
            <p:ph idx="4294967295"/>
          </p:nvPr>
        </p:nvSpPr>
        <p:spPr>
          <a:xfrm>
            <a:off x="684213" y="260350"/>
            <a:ext cx="8229600" cy="4806950"/>
          </a:xfrm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sr-Latn-CS" altLang="en-US" sz="3700" b="1" smtClean="0">
                <a:solidFill>
                  <a:srgbClr val="CC00FF"/>
                </a:solidFill>
              </a:rPr>
              <a:t>MORALNE VREDNOSTI</a:t>
            </a:r>
            <a:endParaRPr lang="en-US" altLang="en-US" sz="3700" b="1" smtClean="0">
              <a:solidFill>
                <a:srgbClr val="CC00FF"/>
              </a:solidFill>
            </a:endParaRPr>
          </a:p>
          <a:p>
            <a:pPr marL="273050" indent="-273050" algn="ctr" eaLnBrk="1" hangingPunct="1">
              <a:buFont typeface="Wingdings 3" pitchFamily="18" charset="2"/>
              <a:buNone/>
            </a:pPr>
            <a:endParaRPr lang="en-US" altLang="en-US" sz="3700" b="1" smtClean="0">
              <a:solidFill>
                <a:srgbClr val="CC00FF"/>
              </a:solidFill>
            </a:endParaRPr>
          </a:p>
          <a:p>
            <a:pPr marL="273050" indent="-273050" algn="ctr" eaLnBrk="1" hangingPunct="1">
              <a:buFont typeface="Wingdings 3" pitchFamily="18" charset="2"/>
              <a:buNone/>
            </a:pPr>
            <a:endParaRPr lang="sr-Latn-CS" altLang="en-US" sz="3700" b="1" smtClean="0">
              <a:solidFill>
                <a:srgbClr val="CC00FF"/>
              </a:solidFill>
              <a:latin typeface="Arial" charset="0"/>
            </a:endParaRPr>
          </a:p>
          <a:p>
            <a:pPr marL="273050" indent="-273050" eaLnBrk="1" hangingPunct="1"/>
            <a:r>
              <a:rPr lang="sr-Latn-CS" altLang="en-US" sz="2400" smtClean="0">
                <a:cs typeface="Times New Roman" pitchFamily="18" charset="0"/>
              </a:rPr>
              <a:t>Moralne vrednosti su vrhovne vrednosti.</a:t>
            </a:r>
            <a:r>
              <a:rPr lang="en-US" altLang="en-US" sz="2400" smtClean="0">
                <a:cs typeface="Times New Roman" pitchFamily="18" charset="0"/>
              </a:rPr>
              <a:t> </a:t>
            </a:r>
            <a:r>
              <a:rPr lang="sr-Latn-CS" altLang="en-US" sz="2400" b="1" smtClean="0">
                <a:solidFill>
                  <a:srgbClr val="CC00FF"/>
                </a:solidFill>
                <a:cs typeface="Times New Roman" pitchFamily="18" charset="0"/>
              </a:rPr>
              <a:t>Imaju poseban status, čine poseban oblik vrednosti</a:t>
            </a:r>
            <a:r>
              <a:rPr lang="en-US" altLang="en-US" sz="2400" b="1" smtClean="0">
                <a:solidFill>
                  <a:srgbClr val="CC00FF"/>
                </a:solidFill>
                <a:cs typeface="Times New Roman" pitchFamily="18" charset="0"/>
              </a:rPr>
              <a:t>.</a:t>
            </a:r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2400" smtClean="0">
              <a:cs typeface="Times New Roman" pitchFamily="18" charset="0"/>
            </a:endParaRPr>
          </a:p>
          <a:p>
            <a:pPr marL="273050" indent="-273050" eaLnBrk="1" hangingPunct="1"/>
            <a:r>
              <a:rPr lang="sr-Latn-CS" altLang="en-US" sz="2400" smtClean="0">
                <a:cs typeface="Times New Roman" pitchFamily="18" charset="0"/>
              </a:rPr>
              <a:t>Ideja </a:t>
            </a:r>
            <a:r>
              <a:rPr lang="sr-Latn-CS" altLang="en-US" sz="2400" b="1" smtClean="0">
                <a:solidFill>
                  <a:srgbClr val="C00000"/>
                </a:solidFill>
                <a:cs typeface="Times New Roman" pitchFamily="18" charset="0"/>
              </a:rPr>
              <a:t>dobra</a:t>
            </a:r>
            <a:r>
              <a:rPr lang="sr-Latn-CS" altLang="en-US" sz="2400" smtClean="0">
                <a:cs typeface="Times New Roman" pitchFamily="18" charset="0"/>
              </a:rPr>
              <a:t> kojem ostale vrednosti treba da služe</a:t>
            </a:r>
            <a:r>
              <a:rPr lang="en-US" altLang="en-US" sz="2400" smtClean="0">
                <a:cs typeface="Times New Roman" pitchFamily="18" charset="0"/>
              </a:rPr>
              <a:t>.</a:t>
            </a:r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2400" smtClean="0">
              <a:cs typeface="Times New Roman" pitchFamily="18" charset="0"/>
            </a:endParaRPr>
          </a:p>
          <a:p>
            <a:pPr marL="273050" indent="-273050" eaLnBrk="1" hangingPunct="1"/>
            <a:r>
              <a:rPr lang="sr-Latn-CS" altLang="en-US" sz="2400" smtClean="0">
                <a:solidFill>
                  <a:srgbClr val="CC0066"/>
                </a:solidFill>
                <a:cs typeface="Times New Roman" pitchFamily="18" charset="0"/>
              </a:rPr>
              <a:t>Ostale vrednosti</a:t>
            </a:r>
            <a:r>
              <a:rPr lang="sr-Latn-CS" altLang="en-US" sz="2400" smtClean="0">
                <a:cs typeface="Times New Roman" pitchFamily="18" charset="0"/>
              </a:rPr>
              <a:t>: efikasnost, upornost, istrajnost, solidarnost bogatstvo, moć (materijalna i duhovna), znanje... mogu se koristiti za dobro i za zlo.</a:t>
            </a:r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2400" b="1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8509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sr-Latn-CS" sz="4000" smtClean="0"/>
              <a:t>Poslovna etika</a:t>
            </a:r>
            <a:endParaRPr lang="en-US" sz="4000" smtClean="0"/>
          </a:p>
        </p:txBody>
      </p:sp>
      <p:sp>
        <p:nvSpPr>
          <p:cNvPr id="65538" name="Rectangle 3"/>
          <p:cNvSpPr>
            <a:spLocks noGrp="1"/>
          </p:cNvSpPr>
          <p:nvPr>
            <p:ph type="body" idx="1"/>
          </p:nvPr>
        </p:nvSpPr>
        <p:spPr>
          <a:xfrm>
            <a:off x="250825" y="1285875"/>
            <a:ext cx="8447088" cy="53736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sz="2000" smtClean="0"/>
              <a:t>	</a:t>
            </a:r>
            <a:r>
              <a:rPr lang="en-US" altLang="en-US" sz="2400" smtClean="0">
                <a:cs typeface="Times New Roman" pitchFamily="18" charset="0"/>
              </a:rPr>
              <a:t>N</a:t>
            </a:r>
            <a:r>
              <a:rPr lang="hsb-DE" altLang="en-US" sz="2400" smtClean="0">
                <a:cs typeface="Times New Roman" pitchFamily="18" charset="0"/>
              </a:rPr>
              <a:t>a</a:t>
            </a:r>
            <a:r>
              <a:rPr lang="sr-Latn-CS" altLang="en-US" sz="2400" smtClean="0">
                <a:cs typeface="Times New Roman" pitchFamily="18" charset="0"/>
              </a:rPr>
              <a:t>č</a:t>
            </a:r>
            <a:r>
              <a:rPr lang="hsb-DE" altLang="en-US" sz="2400" smtClean="0">
                <a:cs typeface="Times New Roman" pitchFamily="18" charset="0"/>
              </a:rPr>
              <a:t>in da se potvrdi kako i </a:t>
            </a:r>
            <a:r>
              <a:rPr lang="hsb-DE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u oblasti poslovanja postoje izbori koji u sebi su</a:t>
            </a:r>
            <a:r>
              <a:rPr lang="sr-Latn-CS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š</a:t>
            </a:r>
            <a:r>
              <a:rPr lang="hsb-DE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tinski sadr</a:t>
            </a:r>
            <a:r>
              <a:rPr lang="sr-Latn-CS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ž</a:t>
            </a:r>
            <a:r>
              <a:rPr lang="hsb-DE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e moraln</a:t>
            </a:r>
            <a:r>
              <a:rPr lang="sr-Latn-CS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e</a:t>
            </a:r>
            <a:r>
              <a:rPr lang="hsb-DE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 element</a:t>
            </a:r>
            <a:r>
              <a:rPr lang="sr-Latn-CS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e.</a:t>
            </a:r>
            <a:endParaRPr lang="fr-FR" altLang="en-US" sz="2400" b="1" i="1" smtClean="0">
              <a:solidFill>
                <a:srgbClr val="FF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endParaRPr lang="sr-Latn-CS" altLang="en-US" sz="2400" b="1" smtClean="0">
              <a:solidFill>
                <a:srgbClr val="595959"/>
              </a:solidFill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sr-Latn-CS" altLang="en-US" sz="2400" b="1" smtClean="0">
                <a:solidFill>
                  <a:srgbClr val="595959"/>
                </a:solidFill>
                <a:cs typeface="Times New Roman" pitchFamily="18" charset="0"/>
              </a:rPr>
              <a:t>Poslovna etika je polje ukrštanja 2 različite perspektive: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altLang="en-US" sz="2400" b="1" u="sng" smtClean="0">
                <a:solidFill>
                  <a:srgbClr val="FFC000"/>
                </a:solidFill>
                <a:cs typeface="Times New Roman" pitchFamily="18" charset="0"/>
              </a:rPr>
              <a:t>Moralna perspektiva</a:t>
            </a:r>
            <a:r>
              <a:rPr lang="sr-Latn-CS" altLang="en-US" sz="2400" u="sng" smtClean="0">
                <a:solidFill>
                  <a:srgbClr val="FFC000"/>
                </a:solidFill>
                <a:cs typeface="Times New Roman" pitchFamily="18" charset="0"/>
              </a:rPr>
              <a:t>: </a:t>
            </a:r>
            <a:r>
              <a:rPr lang="sr-Latn-CS" altLang="en-US" sz="2400" smtClean="0">
                <a:cs typeface="Times New Roman" pitchFamily="18" charset="0"/>
              </a:rPr>
              <a:t>vrednosti kao što su istina, pravičnost, poštenje, poverenje, saradnja, solidarnost itd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altLang="en-US" sz="2400" b="1" u="sng" smtClean="0">
                <a:solidFill>
                  <a:srgbClr val="00B050"/>
                </a:solidFill>
                <a:cs typeface="Times New Roman" pitchFamily="18" charset="0"/>
              </a:rPr>
              <a:t>Ekonomska perspektiva</a:t>
            </a:r>
            <a:r>
              <a:rPr lang="sr-Latn-CS" altLang="en-US" sz="2400" u="sng" smtClean="0">
                <a:cs typeface="Times New Roman" pitchFamily="18" charset="0"/>
              </a:rPr>
              <a:t>: </a:t>
            </a:r>
            <a:r>
              <a:rPr lang="sr-Latn-CS" altLang="en-US" sz="2400" smtClean="0">
                <a:cs typeface="Times New Roman" pitchFamily="18" charset="0"/>
              </a:rPr>
              <a:t>profit, efikasnost, kvalitet, konkurentnost, uspešnost itd.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Font typeface="Wingdings 3" pitchFamily="18" charset="2"/>
              <a:buNone/>
            </a:pPr>
            <a:endParaRPr lang="sr-Latn-CS" altLang="en-US" sz="240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Latn-CS" altLang="en-US" sz="2400" smtClean="0">
                <a:cs typeface="Times New Roman" pitchFamily="18" charset="0"/>
              </a:rPr>
              <a:t>Da li je “poslovna etika” – samoprotivrečan pojam (kao “okrugli kvadrat”, “drveno gvožđe”)?</a:t>
            </a:r>
          </a:p>
          <a:p>
            <a:pPr>
              <a:lnSpc>
                <a:spcPct val="90000"/>
              </a:lnSpc>
            </a:pPr>
            <a:endParaRPr lang="en-US" altLang="en-US" sz="2400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sr-Latn-CS" sz="3600" smtClean="0"/>
              <a:t>Posledice biznisa</a:t>
            </a:r>
            <a:endParaRPr lang="en-US" sz="3600" smtClean="0"/>
          </a:p>
        </p:txBody>
      </p:sp>
      <p:sp>
        <p:nvSpPr>
          <p:cNvPr id="66562" name="Rectangle 3"/>
          <p:cNvSpPr>
            <a:spLocks noGrp="1"/>
          </p:cNvSpPr>
          <p:nvPr>
            <p:ph type="body" idx="1"/>
          </p:nvPr>
        </p:nvSpPr>
        <p:spPr>
          <a:xfrm>
            <a:off x="214313" y="1481138"/>
            <a:ext cx="8472487" cy="4525962"/>
          </a:xfrm>
        </p:spPr>
        <p:txBody>
          <a:bodyPr/>
          <a:lstStyle/>
          <a:p>
            <a:pPr eaLnBrk="1" hangingPunct="1"/>
            <a:r>
              <a:rPr lang="sr-Latn-CS" altLang="en-US" sz="2400" b="1" i="1" smtClean="0">
                <a:solidFill>
                  <a:srgbClr val="595959"/>
                </a:solidFill>
                <a:cs typeface="Times New Roman" pitchFamily="18" charset="0"/>
              </a:rPr>
              <a:t>Na koga sve utiče biznis? </a:t>
            </a:r>
          </a:p>
          <a:p>
            <a:pPr eaLnBrk="1" hangingPunct="1">
              <a:spcBef>
                <a:spcPts val="1800"/>
              </a:spcBef>
            </a:pPr>
            <a:r>
              <a:rPr lang="sr-Latn-CS" altLang="en-US" sz="2400" smtClean="0">
                <a:cs typeface="Times New Roman" pitchFamily="18" charset="0"/>
              </a:rPr>
              <a:t>Aktivnost koja se tiče svih pripadnika društva i kojom smo svi na ovaj ili onaj način obuhvaćeni (ishrana, prevoz, obrazovanje, finansije, zdravstvo, turizam –</a:t>
            </a:r>
            <a:r>
              <a:rPr lang="en-US" altLang="en-US" sz="2400" smtClean="0">
                <a:cs typeface="Times New Roman" pitchFamily="18" charset="0"/>
              </a:rPr>
              <a:t> </a:t>
            </a:r>
            <a:r>
              <a:rPr lang="sr-Latn-CS" altLang="en-US" sz="2400" smtClean="0">
                <a:cs typeface="Times New Roman" pitchFamily="18" charset="0"/>
              </a:rPr>
              <a:t>sve moguće razmene dobara i usluga).</a:t>
            </a:r>
          </a:p>
          <a:p>
            <a:pPr eaLnBrk="1" hangingPunct="1"/>
            <a:r>
              <a:rPr lang="sr-Latn-CS" altLang="en-US" sz="2400" b="1" smtClean="0">
                <a:solidFill>
                  <a:srgbClr val="FF0000"/>
                </a:solidFill>
                <a:cs typeface="Times New Roman" pitchFamily="18" charset="0"/>
              </a:rPr>
              <a:t>Konkretne</a:t>
            </a:r>
            <a:r>
              <a:rPr lang="sr-Latn-CS" altLang="en-US" sz="2400" smtClean="0">
                <a:solidFill>
                  <a:srgbClr val="FF0000"/>
                </a:solidFill>
                <a:cs typeface="Times New Roman" pitchFamily="18" charset="0"/>
              </a:rPr>
              <a:t>, </a:t>
            </a:r>
            <a:r>
              <a:rPr lang="sr-Latn-CS" altLang="en-US" sz="2400" b="1" smtClean="0">
                <a:solidFill>
                  <a:srgbClr val="FF0000"/>
                </a:solidFill>
                <a:cs typeface="Times New Roman" pitchFamily="18" charset="0"/>
              </a:rPr>
              <a:t>opipljive</a:t>
            </a:r>
            <a:r>
              <a:rPr lang="sr-Latn-CS" altLang="en-US" sz="2400" smtClean="0">
                <a:solidFill>
                  <a:srgbClr val="FF0000"/>
                </a:solidFill>
                <a:cs typeface="Times New Roman" pitchFamily="18" charset="0"/>
              </a:rPr>
              <a:t>, </a:t>
            </a:r>
            <a:r>
              <a:rPr lang="sr-Latn-CS" altLang="en-US" sz="2400" b="1" smtClean="0">
                <a:solidFill>
                  <a:srgbClr val="FF0000"/>
                </a:solidFill>
                <a:cs typeface="Times New Roman" pitchFamily="18" charset="0"/>
              </a:rPr>
              <a:t>merljive</a:t>
            </a:r>
            <a:r>
              <a:rPr lang="sr-Latn-CS" altLang="en-US" sz="240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sr-Latn-CS" altLang="en-US" sz="2400" smtClean="0">
                <a:cs typeface="Times New Roman" pitchFamily="18" charset="0"/>
              </a:rPr>
              <a:t>posledice neetičnog ponašanja u poslovanju po pojedince, organizaciju, društvo i, u globalizovanom kontekstu, po čovečanstvo i planetu .</a:t>
            </a:r>
            <a:endParaRPr lang="en-US" altLang="en-US" sz="2400" smtClean="0">
              <a:cs typeface="Times New Roman" pitchFamily="18" charset="0"/>
            </a:endParaRPr>
          </a:p>
          <a:p>
            <a:endParaRPr lang="en-US" altLang="en-US" sz="2400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2233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sr-Latn-CS" sz="3200" smtClean="0"/>
              <a:t>Osnovni principi poslovne etike</a:t>
            </a:r>
            <a:endParaRPr lang="en-US" sz="3200" smtClean="0"/>
          </a:p>
        </p:txBody>
      </p:sp>
      <p:sp>
        <p:nvSpPr>
          <p:cNvPr id="67586" name="Rectangle 3"/>
          <p:cNvSpPr>
            <a:spLocks noGrp="1"/>
          </p:cNvSpPr>
          <p:nvPr>
            <p:ph type="body" idx="1"/>
          </p:nvPr>
        </p:nvSpPr>
        <p:spPr>
          <a:xfrm>
            <a:off x="611188" y="1125538"/>
            <a:ext cx="8229600" cy="54705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endParaRPr lang="sr-Latn-CS" altLang="en-US" sz="1600" smtClean="0"/>
          </a:p>
          <a:p>
            <a:pPr eaLnBrk="1" hangingPunct="1">
              <a:lnSpc>
                <a:spcPct val="80000"/>
              </a:lnSpc>
            </a:pPr>
            <a:r>
              <a:rPr lang="sr-Latn-CS" altLang="en-US" sz="2400" smtClean="0"/>
              <a:t>Poslovanje je </a:t>
            </a:r>
            <a:r>
              <a:rPr lang="sr-Latn-CS" altLang="en-US" sz="2400" b="1" i="1" smtClean="0">
                <a:solidFill>
                  <a:srgbClr val="CC0066"/>
                </a:solidFill>
              </a:rPr>
              <a:t>društvena praksa</a:t>
            </a:r>
            <a:r>
              <a:rPr lang="sr-Latn-CS" altLang="en-US" sz="2400" smtClean="0">
                <a:solidFill>
                  <a:srgbClr val="CC0066"/>
                </a:solidFill>
              </a:rPr>
              <a:t>, </a:t>
            </a:r>
            <a:r>
              <a:rPr lang="sr-Latn-CS" altLang="en-US" sz="2400" smtClean="0"/>
              <a:t>a ne delatnost izolovanih pojedinaca. </a:t>
            </a:r>
          </a:p>
          <a:p>
            <a:pPr eaLnBrk="1" hangingPunct="1">
              <a:lnSpc>
                <a:spcPct val="80000"/>
              </a:lnSpc>
              <a:spcBef>
                <a:spcPts val="1800"/>
              </a:spcBef>
            </a:pPr>
            <a:r>
              <a:rPr lang="sr-Latn-CS" altLang="en-US" sz="2400" smtClean="0"/>
              <a:t>Ono je moguće samo ako se nalazi u </a:t>
            </a:r>
            <a:r>
              <a:rPr lang="sr-Latn-CS" altLang="en-US" sz="2400" b="1" i="1" smtClean="0">
                <a:solidFill>
                  <a:srgbClr val="CC0066"/>
                </a:solidFill>
              </a:rPr>
              <a:t>kulturi</a:t>
            </a:r>
            <a:r>
              <a:rPr lang="sr-Latn-CS" altLang="en-US" sz="2400" smtClean="0">
                <a:solidFill>
                  <a:srgbClr val="CC0066"/>
                </a:solidFill>
              </a:rPr>
              <a:t> </a:t>
            </a:r>
            <a:r>
              <a:rPr lang="sr-Latn-CS" altLang="en-US" sz="2400" smtClean="0"/>
              <a:t>sa ustanovljenim skupom postupaka, pravila i očekivanja.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sr-Latn-CS" altLang="en-US" sz="2400" smtClean="0"/>
              <a:t>Ma koliko kompetitivna bila neka industrija, ona uvek počiva na temelju </a:t>
            </a:r>
            <a:r>
              <a:rPr lang="sr-Latn-CS" altLang="en-US" sz="2400" b="1" i="1" smtClean="0">
                <a:solidFill>
                  <a:srgbClr val="CC0066"/>
                </a:solidFill>
              </a:rPr>
              <a:t>zajedničkih interesa i uzajamno prihvaćenih pravila ponašanja</a:t>
            </a:r>
            <a:r>
              <a:rPr lang="sr-Latn-CS" altLang="en-US" sz="2400" b="1" u="sng" smtClean="0">
                <a:solidFill>
                  <a:srgbClr val="CC0066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sr-Latn-CS" altLang="en-US" sz="2400" smtClean="0"/>
              <a:t>Biznis nije </a:t>
            </a:r>
            <a:r>
              <a:rPr lang="sr-Latn-CS" altLang="en-US" sz="2400" b="1" i="1" smtClean="0">
                <a:solidFill>
                  <a:srgbClr val="00B050"/>
                </a:solidFill>
              </a:rPr>
              <a:t>izolovan i izdvojen poduhvat</a:t>
            </a:r>
            <a:r>
              <a:rPr lang="sr-Latn-CS" altLang="en-US" sz="2400" smtClean="0"/>
              <a:t>, sa vrednostima različitim od vrednosti okolnog društva.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sr-Latn-CS" altLang="en-US" sz="2400" smtClean="0"/>
              <a:t>Takmičenje se ne odvija u džungli, već u zajednici, kojoj istovremeno </a:t>
            </a:r>
            <a:r>
              <a:rPr lang="sr-Latn-CS" altLang="en-US" sz="2400" b="1" smtClean="0"/>
              <a:t>služi</a:t>
            </a:r>
            <a:r>
              <a:rPr lang="sr-Latn-CS" altLang="en-US" sz="2400" smtClean="0"/>
              <a:t> i </a:t>
            </a:r>
            <a:r>
              <a:rPr lang="sr-Latn-CS" altLang="en-US" sz="2400" b="1" smtClean="0"/>
              <a:t>zavisi</a:t>
            </a:r>
            <a:r>
              <a:rPr lang="sr-Latn-CS" altLang="en-US" sz="2400" smtClean="0"/>
              <a:t> od nje.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sr-Latn-CS" altLang="en-US" sz="2400" b="1" smtClean="0">
                <a:solidFill>
                  <a:srgbClr val="7030A0"/>
                </a:solidFill>
              </a:rPr>
              <a:t>Poslovni život je suštinski kooperativan!</a:t>
            </a:r>
            <a:endParaRPr lang="sr-Latn-CS" altLang="en-US" sz="2400" smtClean="0">
              <a:solidFill>
                <a:srgbClr val="7030A0"/>
              </a:solidFill>
            </a:endParaRPr>
          </a:p>
          <a:p>
            <a:pPr>
              <a:lnSpc>
                <a:spcPct val="80000"/>
              </a:lnSpc>
            </a:pPr>
            <a:endParaRPr lang="en-US" altLang="en-US" sz="2400" smtClean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sr-Latn-CS" sz="3600" smtClean="0"/>
              <a:t>Nivoi delovanja poslovne etike</a:t>
            </a:r>
            <a:endParaRPr lang="en-US" sz="3600" smtClean="0"/>
          </a:p>
        </p:txBody>
      </p:sp>
      <p:sp>
        <p:nvSpPr>
          <p:cNvPr id="68610" name="Rectangle 3"/>
          <p:cNvSpPr>
            <a:spLocks noGrp="1"/>
          </p:cNvSpPr>
          <p:nvPr>
            <p:ph type="body" idx="1"/>
          </p:nvPr>
        </p:nvSpPr>
        <p:spPr>
          <a:xfrm>
            <a:off x="468313" y="1844675"/>
            <a:ext cx="8229600" cy="4814888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sr-Latn-CS" altLang="en-US" sz="2000" smtClean="0">
                <a:solidFill>
                  <a:srgbClr val="66FF66"/>
                </a:solidFill>
              </a:rPr>
              <a:t>1. </a:t>
            </a:r>
            <a:r>
              <a:rPr lang="sr-Latn-CS" altLang="en-US" sz="2000" b="1" smtClean="0">
                <a:solidFill>
                  <a:srgbClr val="990000"/>
                </a:solidFill>
                <a:cs typeface="Times New Roman" pitchFamily="18" charset="0"/>
              </a:rPr>
              <a:t>Mikro nivo</a:t>
            </a:r>
            <a:r>
              <a:rPr lang="sr-Latn-CS" altLang="en-US" sz="2000" smtClean="0">
                <a:solidFill>
                  <a:srgbClr val="66FF66"/>
                </a:solidFill>
                <a:cs typeface="Times New Roman" pitchFamily="18" charset="0"/>
              </a:rPr>
              <a:t>:</a:t>
            </a:r>
            <a:r>
              <a:rPr lang="sr-Latn-CS" altLang="en-US" sz="2000" smtClean="0">
                <a:cs typeface="Times New Roman" pitchFamily="18" charset="0"/>
              </a:rPr>
              <a:t> procenjivanje pojedinaca i njihovih postupaka u ekonomskim i poslovnim transakcijama</a:t>
            </a:r>
          </a:p>
          <a:p>
            <a:pPr eaLnBrk="1" hangingPunct="1">
              <a:spcBef>
                <a:spcPts val="1200"/>
              </a:spcBef>
              <a:buFont typeface="Wingdings 3" pitchFamily="18" charset="2"/>
              <a:buNone/>
            </a:pPr>
            <a:r>
              <a:rPr lang="sr-Latn-CS" altLang="en-US" sz="2000" smtClean="0">
                <a:cs typeface="Times New Roman" pitchFamily="18" charset="0"/>
              </a:rPr>
              <a:t>2</a:t>
            </a:r>
            <a:r>
              <a:rPr lang="sr-Latn-CS" altLang="en-US" sz="2000" b="1" smtClean="0">
                <a:solidFill>
                  <a:srgbClr val="92D050"/>
                </a:solidFill>
                <a:cs typeface="Times New Roman" pitchFamily="18" charset="0"/>
              </a:rPr>
              <a:t>. </a:t>
            </a:r>
            <a:r>
              <a:rPr lang="sr-Latn-CS" altLang="en-US" sz="2000" b="1" smtClean="0">
                <a:solidFill>
                  <a:srgbClr val="00B0F0"/>
                </a:solidFill>
                <a:cs typeface="Times New Roman" pitchFamily="18" charset="0"/>
              </a:rPr>
              <a:t>Srednji (</a:t>
            </a:r>
            <a:r>
              <a:rPr lang="sr-Latn-CS" altLang="en-US" sz="2000" b="1" i="1" smtClean="0">
                <a:solidFill>
                  <a:srgbClr val="00B0F0"/>
                </a:solidFill>
                <a:cs typeface="Times New Roman" pitchFamily="18" charset="0"/>
              </a:rPr>
              <a:t>mezzo</a:t>
            </a:r>
            <a:r>
              <a:rPr lang="sr-Latn-CS" altLang="en-US" sz="2000" b="1" smtClean="0">
                <a:solidFill>
                  <a:srgbClr val="00B0F0"/>
                </a:solidFill>
                <a:cs typeface="Times New Roman" pitchFamily="18" charset="0"/>
              </a:rPr>
              <a:t>) nivo</a:t>
            </a:r>
            <a:r>
              <a:rPr lang="sr-Latn-CS" altLang="en-US" sz="2000" smtClean="0">
                <a:cs typeface="Times New Roman" pitchFamily="18" charset="0"/>
              </a:rPr>
              <a:t>: procenjivanje etičke odgovornosti organizacije kao nosioca radnje.</a:t>
            </a:r>
          </a:p>
          <a:p>
            <a:pPr eaLnBrk="1" hangingPunct="1">
              <a:spcBef>
                <a:spcPts val="1200"/>
              </a:spcBef>
              <a:buFont typeface="Wingdings 3" pitchFamily="18" charset="2"/>
              <a:buNone/>
            </a:pPr>
            <a:r>
              <a:rPr lang="sr-Latn-CS" altLang="en-US" sz="2000" smtClean="0">
                <a:cs typeface="Times New Roman" pitchFamily="18" charset="0"/>
              </a:rPr>
              <a:t>3</a:t>
            </a:r>
            <a:r>
              <a:rPr lang="sr-Latn-CS" altLang="en-US" sz="2000" smtClean="0">
                <a:solidFill>
                  <a:srgbClr val="FFC000"/>
                </a:solidFill>
                <a:cs typeface="Times New Roman" pitchFamily="18" charset="0"/>
              </a:rPr>
              <a:t>. </a:t>
            </a:r>
            <a:r>
              <a:rPr lang="sr-Latn-CS" altLang="en-US" sz="2000" b="1" smtClean="0">
                <a:solidFill>
                  <a:srgbClr val="FF0000"/>
                </a:solidFill>
                <a:cs typeface="Times New Roman" pitchFamily="18" charset="0"/>
              </a:rPr>
              <a:t>Makro nivo</a:t>
            </a:r>
            <a:r>
              <a:rPr lang="sr-Latn-CS" altLang="en-US" sz="2000" smtClean="0">
                <a:cs typeface="Times New Roman" pitchFamily="18" charset="0"/>
              </a:rPr>
              <a:t>: etičko procenjivanje okvirnih uslova u smislu pravila ekonomije, ekonomske, finansijske, socijalne politike i međunarodnih ekonomskih odnosa.</a:t>
            </a:r>
          </a:p>
          <a:p>
            <a:pPr eaLnBrk="1" hangingPunct="1">
              <a:spcBef>
                <a:spcPts val="1200"/>
              </a:spcBef>
              <a:buFont typeface="Wingdings 3" pitchFamily="18" charset="2"/>
              <a:buNone/>
            </a:pPr>
            <a:r>
              <a:rPr lang="sr-Latn-CS" altLang="en-US" sz="2000" smtClean="0">
                <a:cs typeface="Times New Roman" pitchFamily="18" charset="0"/>
              </a:rPr>
              <a:t>4. </a:t>
            </a:r>
            <a:r>
              <a:rPr lang="sr-Latn-CS" altLang="en-US" sz="2000" smtClean="0">
                <a:solidFill>
                  <a:schemeClr val="folHlink"/>
                </a:solidFill>
                <a:cs typeface="Times New Roman" pitchFamily="18" charset="0"/>
              </a:rPr>
              <a:t>Internacionalni nivo: </a:t>
            </a:r>
            <a:r>
              <a:rPr lang="sr-Latn-CS" altLang="en-US" sz="2000" smtClean="0">
                <a:cs typeface="Times New Roman" pitchFamily="18" charset="0"/>
              </a:rPr>
              <a:t>delovanje multinacionalnih korporacija, uslovi trgovine, raspodela dobara i posla, upotreba i zloupotreba prirodnih bogatstava i sl.</a:t>
            </a:r>
          </a:p>
          <a:p>
            <a:endParaRPr lang="en-US" altLang="en-US" sz="2000" smtClean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sr-Latn-CS" sz="3300" dirty="0" smtClean="0"/>
              <a:t>Etički problematična polja u biznisu</a:t>
            </a:r>
            <a:endParaRPr lang="en-GB" sz="3300" dirty="0" smtClean="0"/>
          </a:p>
        </p:txBody>
      </p:sp>
      <p:sp>
        <p:nvSpPr>
          <p:cNvPr id="69634" name="Rectangle 3"/>
          <p:cNvSpPr>
            <a:spLocks noGrp="1"/>
          </p:cNvSpPr>
          <p:nvPr>
            <p:ph type="body" idx="1"/>
          </p:nvPr>
        </p:nvSpPr>
        <p:spPr>
          <a:xfrm>
            <a:off x="685800" y="1752600"/>
            <a:ext cx="7772400" cy="48768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sr-Latn-CS" altLang="en-US" sz="2300" smtClean="0"/>
              <a:t>Rukovođenje</a:t>
            </a:r>
          </a:p>
          <a:p>
            <a:pPr marL="609600" indent="-609600">
              <a:lnSpc>
                <a:spcPct val="90000"/>
              </a:lnSpc>
            </a:pPr>
            <a:r>
              <a:rPr lang="sr-Latn-CS" altLang="en-US" sz="2300" smtClean="0">
                <a:solidFill>
                  <a:schemeClr val="accent2"/>
                </a:solidFill>
              </a:rPr>
              <a:t>Odnos prema zaposlenim</a:t>
            </a:r>
            <a:endParaRPr lang="sr-Latn-CS" altLang="en-US" sz="1800" smtClean="0">
              <a:solidFill>
                <a:schemeClr val="accent2"/>
              </a:solidFill>
            </a:endParaRPr>
          </a:p>
          <a:p>
            <a:pPr marL="609600" indent="-609600">
              <a:lnSpc>
                <a:spcPct val="90000"/>
              </a:lnSpc>
            </a:pPr>
            <a:r>
              <a:rPr lang="sr-Latn-CS" altLang="en-US" sz="2000" smtClean="0">
                <a:solidFill>
                  <a:schemeClr val="accent1"/>
                </a:solidFill>
              </a:rPr>
              <a:t>Okruženje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en-US" sz="2000" smtClean="0">
                <a:solidFill>
                  <a:srgbClr val="FF3300"/>
                </a:solidFill>
              </a:rPr>
              <a:t>Proi</a:t>
            </a:r>
            <a:r>
              <a:rPr lang="sr-Latn-CS" altLang="en-US" sz="2000" smtClean="0">
                <a:solidFill>
                  <a:srgbClr val="FF3300"/>
                </a:solidFill>
              </a:rPr>
              <a:t>z</a:t>
            </a:r>
            <a:r>
              <a:rPr lang="en-US" altLang="en-US" sz="2000" smtClean="0">
                <a:solidFill>
                  <a:srgbClr val="FF3300"/>
                </a:solidFill>
              </a:rPr>
              <a:t>vodi i korisnici</a:t>
            </a:r>
            <a:endParaRPr lang="sr-Latn-CS" altLang="en-US" sz="2000" smtClean="0">
              <a:solidFill>
                <a:srgbClr val="FF3300"/>
              </a:solidFill>
            </a:endParaRPr>
          </a:p>
          <a:p>
            <a:pPr marL="609600" indent="-609600">
              <a:lnSpc>
                <a:spcPct val="90000"/>
              </a:lnSpc>
            </a:pPr>
            <a:r>
              <a:rPr lang="sr-Latn-CS" altLang="en-US" sz="2000" smtClean="0">
                <a:solidFill>
                  <a:srgbClr val="006600"/>
                </a:solidFill>
              </a:rPr>
              <a:t>Konkurenti</a:t>
            </a:r>
          </a:p>
          <a:p>
            <a:pPr marL="609600" indent="-609600">
              <a:lnSpc>
                <a:spcPct val="90000"/>
              </a:lnSpc>
            </a:pPr>
            <a:r>
              <a:rPr lang="sr-Latn-CS" altLang="en-US" sz="1800" smtClean="0">
                <a:solidFill>
                  <a:srgbClr val="CC0066"/>
                </a:solidFill>
              </a:rPr>
              <a:t>T</a:t>
            </a:r>
            <a:r>
              <a:rPr lang="sr-Latn-CS" altLang="en-US" sz="2000" smtClean="0">
                <a:solidFill>
                  <a:srgbClr val="CC0066"/>
                </a:solidFill>
              </a:rPr>
              <a:t>roškovi</a:t>
            </a:r>
          </a:p>
          <a:p>
            <a:pPr marL="609600" indent="-609600">
              <a:lnSpc>
                <a:spcPct val="90000"/>
              </a:lnSpc>
            </a:pPr>
            <a:r>
              <a:rPr lang="sr-Latn-CS" altLang="en-US" sz="2000" smtClean="0"/>
              <a:t>Bezbednost i zdravlje na radu</a:t>
            </a:r>
          </a:p>
          <a:p>
            <a:pPr marL="609600" indent="-609600">
              <a:lnSpc>
                <a:spcPct val="90000"/>
              </a:lnSpc>
            </a:pPr>
            <a:r>
              <a:rPr lang="sr-Latn-CS" altLang="en-US" sz="2000" smtClean="0">
                <a:solidFill>
                  <a:srgbClr val="CC0099"/>
                </a:solidFill>
              </a:rPr>
              <a:t>Korupcija</a:t>
            </a:r>
          </a:p>
          <a:p>
            <a:pPr marL="609600" indent="-609600">
              <a:lnSpc>
                <a:spcPct val="90000"/>
              </a:lnSpc>
            </a:pPr>
            <a:r>
              <a:rPr lang="sr-Latn-CS" altLang="en-US" sz="2000" smtClean="0"/>
              <a:t>Balans posla i privatnog života</a:t>
            </a:r>
          </a:p>
        </p:txBody>
      </p:sp>
      <p:pic>
        <p:nvPicPr>
          <p:cNvPr id="69635" name="Picture 4" descr="bd00028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133600"/>
            <a:ext cx="1752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/>
          </p:cNvSpPr>
          <p:nvPr>
            <p:ph type="title"/>
          </p:nvPr>
        </p:nvSpPr>
        <p:spPr bwMode="auto">
          <a:xfrm>
            <a:off x="685800" y="381000"/>
            <a:ext cx="77724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sr-Latn-CS" sz="3700" smtClean="0">
                <a:solidFill>
                  <a:schemeClr val="accent2"/>
                </a:solidFill>
              </a:rPr>
              <a:t>Zadaci poslovne etike</a:t>
            </a:r>
            <a:endParaRPr lang="en-GB" sz="3700" smtClean="0">
              <a:solidFill>
                <a:schemeClr val="accent2"/>
              </a:solidFill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>
          <a:xfrm>
            <a:off x="457200" y="3581400"/>
            <a:ext cx="7772400" cy="41148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sr-Latn-CS" altLang="en-US" sz="2300" smtClean="0"/>
              <a:t>Istraživanje moralne dimenzije tržišnog ponašanja</a:t>
            </a:r>
            <a:r>
              <a:rPr lang="sr-Latn-CS" altLang="en-US" sz="2300" smtClean="0">
                <a:solidFill>
                  <a:srgbClr val="CC0099"/>
                </a:solidFill>
              </a:rPr>
              <a:t>:</a:t>
            </a:r>
          </a:p>
          <a:p>
            <a:r>
              <a:rPr lang="sr-Latn-CS" altLang="en-US" sz="2000" smtClean="0">
                <a:solidFill>
                  <a:srgbClr val="CC0099"/>
                </a:solidFill>
              </a:rPr>
              <a:t>Usklađivanje privređivanja sa prirodom (ekonomija i ekologija)</a:t>
            </a:r>
          </a:p>
          <a:p>
            <a:r>
              <a:rPr lang="sr-Latn-CS" altLang="en-US" sz="2000" smtClean="0">
                <a:solidFill>
                  <a:srgbClr val="CC0099"/>
                </a:solidFill>
              </a:rPr>
              <a:t>Odnos mogućeg i dozvoljenog u korišćenju tehnologije</a:t>
            </a:r>
          </a:p>
          <a:p>
            <a:r>
              <a:rPr lang="sr-Latn-CS" altLang="en-US" sz="2000" smtClean="0">
                <a:solidFill>
                  <a:srgbClr val="CC0099"/>
                </a:solidFill>
              </a:rPr>
              <a:t>Humani aspekti radnih procesa</a:t>
            </a:r>
          </a:p>
          <a:p>
            <a:r>
              <a:rPr lang="sr-Latn-CS" altLang="en-US" sz="2000" smtClean="0">
                <a:solidFill>
                  <a:srgbClr val="CC0099"/>
                </a:solidFill>
              </a:rPr>
              <a:t>Primeren odnos individualnih i društvenih prava u raspolaganju društvenim dobrima</a:t>
            </a:r>
            <a:endParaRPr lang="en-GB" altLang="en-US" sz="2000" smtClean="0">
              <a:solidFill>
                <a:srgbClr val="CC0099"/>
              </a:solidFill>
            </a:endParaRPr>
          </a:p>
        </p:txBody>
      </p:sp>
      <p:pic>
        <p:nvPicPr>
          <p:cNvPr id="70659" name="Picture 4" descr="arrow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676400"/>
            <a:ext cx="4495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8" name="Rectangle 4"/>
          <p:cNvSpPr>
            <a:spLocks noGrp="1"/>
          </p:cNvSpPr>
          <p:nvPr>
            <p:ph type="title"/>
          </p:nvPr>
        </p:nvSpPr>
        <p:spPr bwMode="auto">
          <a:xfrm>
            <a:off x="395288" y="2133600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>
              <a:defRPr/>
            </a:pPr>
            <a:r>
              <a:rPr lang="sr-Latn-CS" sz="3600" smtClean="0"/>
              <a:t>Poslovna etika je polje od praktičnog značaja, ali od onih koji je proučavaju zavisi da li će ono što uče pretvoriti u praksu.</a:t>
            </a:r>
            <a:endParaRPr lang="en-US" sz="3600" smtClean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500306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x-none" dirty="0" smtClean="0"/>
              <a:t>Konvencionalni moral i etički relativizam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611188" y="188913"/>
            <a:ext cx="8229600" cy="1439862"/>
          </a:xfrm>
        </p:spPr>
        <p:txBody>
          <a:bodyPr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sr-Latn-CS" sz="2800" dirty="0" smtClean="0"/>
              <a:t>Osnovne moralne poluge: </a:t>
            </a:r>
            <a:br>
              <a:rPr lang="sr-Latn-CS" sz="2800" dirty="0" smtClean="0"/>
            </a:br>
            <a:r>
              <a:rPr lang="sr-Latn-CS" sz="2800" b="0" i="1" dirty="0" smtClean="0">
                <a:solidFill>
                  <a:schemeClr val="tx1"/>
                </a:solidFill>
              </a:rPr>
              <a:t>razum</a:t>
            </a:r>
            <a:r>
              <a:rPr lang="sr-Latn-CS" sz="2800" i="1" dirty="0" smtClean="0">
                <a:solidFill>
                  <a:schemeClr val="tx1"/>
                </a:solidFill>
              </a:rPr>
              <a:t>,</a:t>
            </a:r>
            <a:r>
              <a:rPr lang="sr-Latn-CS" sz="2800" b="0" i="1" dirty="0" smtClean="0">
                <a:solidFill>
                  <a:schemeClr val="tx1"/>
                </a:solidFill>
              </a:rPr>
              <a:t> osećajnost </a:t>
            </a:r>
            <a:r>
              <a:rPr lang="sr-Latn-CS" sz="2800" i="1" dirty="0" smtClean="0">
                <a:solidFill>
                  <a:schemeClr val="tx1"/>
                </a:solidFill>
              </a:rPr>
              <a:t>i</a:t>
            </a:r>
            <a:r>
              <a:rPr lang="sr-Latn-CS" sz="2800" b="0" i="1" dirty="0" smtClean="0">
                <a:solidFill>
                  <a:schemeClr val="tx1"/>
                </a:solidFill>
              </a:rPr>
              <a:t> volja</a:t>
            </a:r>
            <a:r>
              <a:rPr lang="sr-Latn-CS" sz="2800" b="0" i="1" dirty="0" smtClean="0">
                <a:solidFill>
                  <a:srgbClr val="7030A0"/>
                </a:solidFill>
              </a:rPr>
              <a:t/>
            </a:r>
            <a:br>
              <a:rPr lang="sr-Latn-CS" sz="2800" b="0" i="1" dirty="0" smtClean="0">
                <a:solidFill>
                  <a:srgbClr val="7030A0"/>
                </a:solidFill>
              </a:rPr>
            </a:br>
            <a:endParaRPr lang="en-US" sz="2800" b="0" i="1" dirty="0" smtClean="0">
              <a:solidFill>
                <a:srgbClr val="7030A0"/>
              </a:solidFill>
            </a:endParaRPr>
          </a:p>
        </p:txBody>
      </p:sp>
      <p:sp>
        <p:nvSpPr>
          <p:cNvPr id="27650" name="Content Placeholder 2"/>
          <p:cNvSpPr>
            <a:spLocks noGrp="1"/>
          </p:cNvSpPr>
          <p:nvPr>
            <p:ph idx="4294967295"/>
          </p:nvPr>
        </p:nvSpPr>
        <p:spPr>
          <a:xfrm>
            <a:off x="539750" y="1557338"/>
            <a:ext cx="8229600" cy="4389437"/>
          </a:xfrm>
        </p:spPr>
        <p:txBody>
          <a:bodyPr/>
          <a:lstStyle/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smtClean="0"/>
              <a:t>Razumom se </a:t>
            </a:r>
            <a:r>
              <a:rPr lang="sr-Latn-CS" altLang="en-US" sz="2400" smtClean="0">
                <a:solidFill>
                  <a:srgbClr val="008000"/>
                </a:solidFill>
              </a:rPr>
              <a:t>racionalno utemeljuju</a:t>
            </a:r>
            <a:r>
              <a:rPr lang="sr-Latn-CS" altLang="en-US" sz="2400" smtClean="0"/>
              <a:t>, obrazlažu i kritički preispituju postojeće moralne norme i standardi.</a:t>
            </a:r>
          </a:p>
          <a:p>
            <a:pPr marL="273050" indent="-273050" eaLnBrk="1" hangingPunct="1"/>
            <a:r>
              <a:rPr lang="sr-Latn-CS" altLang="en-US" sz="2400" b="1" smtClean="0">
                <a:solidFill>
                  <a:srgbClr val="CC00FF"/>
                </a:solidFill>
              </a:rPr>
              <a:t>Osećajni elementi morala: </a:t>
            </a:r>
            <a:r>
              <a:rPr lang="sr-Latn-CS" altLang="en-US" sz="2400" smtClean="0"/>
              <a:t>Osećanje pravde, prijateljstva, lojalnosti, sažaljenja, zahvalnosti, poštovanja, divljenja, velikodušnosti, simpatije, itd.</a:t>
            </a:r>
          </a:p>
          <a:p>
            <a:pPr marL="273050" indent="-273050" eaLnBrk="1" hangingPunct="1"/>
            <a:r>
              <a:rPr lang="sr-Latn-CS" altLang="en-US" sz="2400" smtClean="0"/>
              <a:t>Da bi se donela i sprovela moralna odluka nužan je </a:t>
            </a:r>
            <a:r>
              <a:rPr lang="sr-Latn-CS" altLang="en-US" sz="2400" b="1" i="1" smtClean="0">
                <a:solidFill>
                  <a:srgbClr val="FF0000"/>
                </a:solidFill>
              </a:rPr>
              <a:t>napor volje </a:t>
            </a:r>
            <a:r>
              <a:rPr lang="sr-Latn-CS" altLang="en-US" sz="2400" smtClean="0"/>
              <a:t>da se savladaju razni otpori. </a:t>
            </a:r>
          </a:p>
          <a:p>
            <a:pPr marL="273050" indent="-273050" eaLnBrk="1" hangingPunct="1"/>
            <a:endParaRPr lang="sr-Latn-CS" altLang="en-US" sz="2400" smtClean="0"/>
          </a:p>
          <a:p>
            <a:pPr marL="273050" indent="-273050" eaLnBrk="1" hangingPunct="1">
              <a:spcBef>
                <a:spcPts val="1200"/>
              </a:spcBef>
              <a:buFont typeface="Wingdings 3" pitchFamily="18" charset="2"/>
              <a:buNone/>
            </a:pPr>
            <a:r>
              <a:rPr lang="sr-Latn-CS" altLang="en-US" sz="2400" smtClean="0"/>
              <a:t>Dobro kao osnovno opredeljenje.</a:t>
            </a:r>
            <a:endParaRPr lang="en-US" altLang="en-US" sz="2400" smtClean="0"/>
          </a:p>
          <a:p>
            <a:pPr marL="273050" indent="-273050" eaLnBrk="1" hangingPunct="1">
              <a:spcBef>
                <a:spcPts val="1200"/>
              </a:spcBef>
              <a:buFont typeface="Wingdings 3" pitchFamily="18" charset="2"/>
              <a:buNone/>
            </a:pPr>
            <a:endParaRPr lang="sr-Latn-CS" altLang="en-US" sz="2400" smtClean="0"/>
          </a:p>
          <a:p>
            <a:pPr marL="273050" indent="-273050" eaLnBrk="1" hangingPunct="1"/>
            <a:endParaRPr lang="fr-FR" altLang="en-US" sz="2400" smtClean="0"/>
          </a:p>
          <a:p>
            <a:pPr marL="273050" indent="-273050" eaLnBrk="1" hangingPunct="1">
              <a:spcBef>
                <a:spcPts val="1200"/>
              </a:spcBef>
            </a:pPr>
            <a:endParaRPr lang="en-US" altLang="en-US" sz="2500" smtClean="0">
              <a:latin typeface="Arial" charset="0"/>
            </a:endParaRPr>
          </a:p>
          <a:p>
            <a:pPr marL="273050" indent="-273050" eaLnBrk="1" hangingPunct="1"/>
            <a:endParaRPr lang="en-US" altLang="en-US" sz="2500" smtClean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507209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x-none" sz="3200" dirty="0" smtClean="0"/>
              <a:t>Nivoi moralnog razvoja</a:t>
            </a:r>
            <a:br>
              <a:rPr lang="x-none" sz="3200" dirty="0" smtClean="0"/>
            </a:br>
            <a:r>
              <a:rPr lang="x-none" sz="2400" dirty="0" smtClean="0"/>
              <a:t>(Kohlberg)</a:t>
            </a:r>
            <a:br>
              <a:rPr lang="x-none" sz="2400" dirty="0" smtClean="0"/>
            </a:br>
            <a:r>
              <a:rPr lang="x-none" sz="2400" dirty="0" smtClean="0"/>
              <a:t/>
            </a:r>
            <a:br>
              <a:rPr lang="x-none" sz="2400" dirty="0" smtClean="0"/>
            </a:br>
            <a:r>
              <a:rPr lang="x-none" sz="2400" dirty="0" smtClean="0"/>
              <a:t>1. </a:t>
            </a:r>
            <a:r>
              <a:rPr lang="x-none" sz="2400" b="0" dirty="0" smtClean="0">
                <a:solidFill>
                  <a:srgbClr val="CC0066"/>
                </a:solidFill>
                <a:cs typeface="Arial" pitchFamily="34" charset="0"/>
              </a:rPr>
              <a:t>Prekonvencionalni nivo</a:t>
            </a:r>
            <a:r>
              <a:rPr lang="x-none" sz="2400" dirty="0" smtClean="0"/>
              <a:t>: </a:t>
            </a:r>
            <a:br>
              <a:rPr lang="x-none" sz="2400" dirty="0" smtClean="0"/>
            </a:br>
            <a:r>
              <a:rPr lang="x-none" sz="2400" b="0" dirty="0" smtClean="0">
                <a:cs typeface="Arial" pitchFamily="34" charset="0"/>
              </a:rPr>
              <a:t>reakcija na kazne i nagrade.</a:t>
            </a:r>
            <a:br>
              <a:rPr lang="x-none" sz="2400" b="0" dirty="0" smtClean="0">
                <a:cs typeface="Arial" pitchFamily="34" charset="0"/>
              </a:rPr>
            </a:br>
            <a:r>
              <a:rPr lang="x-none" sz="2400" dirty="0" smtClean="0"/>
              <a:t/>
            </a:r>
            <a:br>
              <a:rPr lang="x-none" sz="2400" dirty="0" smtClean="0"/>
            </a:br>
            <a:r>
              <a:rPr lang="x-none" sz="2400" dirty="0" smtClean="0"/>
              <a:t>2. </a:t>
            </a:r>
            <a:r>
              <a:rPr lang="x-none" sz="2400" b="0" dirty="0" smtClean="0">
                <a:solidFill>
                  <a:srgbClr val="CC0066"/>
                </a:solidFill>
                <a:cs typeface="Arial" pitchFamily="34" charset="0"/>
              </a:rPr>
              <a:t>Konvencionalni nivo</a:t>
            </a:r>
            <a:r>
              <a:rPr lang="x-none" sz="2400" b="0" dirty="0" smtClean="0">
                <a:cs typeface="Arial" pitchFamily="34" charset="0"/>
              </a:rPr>
              <a:t>: </a:t>
            </a:r>
            <a:br>
              <a:rPr lang="x-none" sz="2400" b="0" dirty="0" smtClean="0">
                <a:cs typeface="Arial" pitchFamily="34" charset="0"/>
              </a:rPr>
            </a:br>
            <a:r>
              <a:rPr lang="x-none" sz="2400" b="0" dirty="0" smtClean="0">
                <a:cs typeface="Arial" pitchFamily="34" charset="0"/>
              </a:rPr>
              <a:t>socijalizacija, učenje, konvencionalna pravila, uloge.</a:t>
            </a:r>
            <a:br>
              <a:rPr lang="x-none" sz="2400" b="0" dirty="0" smtClean="0">
                <a:cs typeface="Arial" pitchFamily="34" charset="0"/>
              </a:rPr>
            </a:br>
            <a:r>
              <a:rPr lang="x-none" sz="2400" b="0" dirty="0" smtClean="0">
                <a:cs typeface="Arial" pitchFamily="34" charset="0"/>
              </a:rPr>
              <a:t/>
            </a:r>
            <a:br>
              <a:rPr lang="x-none" sz="2400" b="0" dirty="0" smtClean="0">
                <a:cs typeface="Arial" pitchFamily="34" charset="0"/>
              </a:rPr>
            </a:br>
            <a:r>
              <a:rPr lang="x-none" sz="2400" b="0" dirty="0" smtClean="0">
                <a:cs typeface="Arial" pitchFamily="34" charset="0"/>
              </a:rPr>
              <a:t>3. </a:t>
            </a:r>
            <a:r>
              <a:rPr lang="x-none" sz="2400" b="0" dirty="0" smtClean="0">
                <a:solidFill>
                  <a:srgbClr val="CC0066"/>
                </a:solidFill>
                <a:cs typeface="Arial" pitchFamily="34" charset="0"/>
              </a:rPr>
              <a:t>Postkonvencionalni nivo</a:t>
            </a:r>
            <a:r>
              <a:rPr lang="x-none" sz="2400" b="0" dirty="0" smtClean="0">
                <a:cs typeface="Arial" pitchFamily="34" charset="0"/>
              </a:rPr>
              <a:t>: </a:t>
            </a:r>
            <a:br>
              <a:rPr lang="x-none" sz="2400" b="0" dirty="0" smtClean="0">
                <a:cs typeface="Arial" pitchFamily="34" charset="0"/>
              </a:rPr>
            </a:br>
            <a:r>
              <a:rPr lang="x-none" sz="2400" b="0" dirty="0" smtClean="0">
                <a:cs typeface="Arial" pitchFamily="34" charset="0"/>
              </a:rPr>
              <a:t>autonomija, samoprihvatanje moralnih načela, unutrašnja samoobaveznost.</a:t>
            </a:r>
            <a:r>
              <a:rPr lang="x-none" sz="3200" dirty="0" smtClean="0"/>
              <a:t/>
            </a:r>
            <a:br>
              <a:rPr lang="x-none" sz="3200" dirty="0" smtClean="0"/>
            </a:br>
            <a:r>
              <a:rPr lang="x-none" sz="3200" dirty="0" smtClean="0"/>
              <a:t/>
            </a:r>
            <a:br>
              <a:rPr lang="x-none" sz="3200" dirty="0" smtClean="0"/>
            </a:br>
            <a:r>
              <a:rPr lang="x-none" sz="3200" dirty="0" smtClean="0"/>
              <a:t/>
            </a:r>
            <a:br>
              <a:rPr lang="x-none" sz="3200" dirty="0" smtClean="0"/>
            </a:br>
            <a:r>
              <a:rPr lang="x-none" sz="3200" dirty="0" smtClean="0"/>
              <a:t/>
            </a:r>
            <a:br>
              <a:rPr lang="x-none" sz="3200" dirty="0" smtClean="0"/>
            </a:br>
            <a:endParaRPr lang="en-US" sz="32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/>
          <a:lstStyle/>
          <a:p>
            <a:pPr>
              <a:defRPr/>
            </a:pPr>
            <a:r>
              <a:rPr lang="x-none" sz="3200" dirty="0" smtClean="0">
                <a:cs typeface="Arial" pitchFamily="34" charset="0"/>
              </a:rPr>
              <a:t>Subjektivni i objektivni moral</a:t>
            </a:r>
            <a:br>
              <a:rPr lang="x-none" sz="3200" dirty="0" smtClean="0">
                <a:cs typeface="Arial" pitchFamily="34" charset="0"/>
              </a:rPr>
            </a:br>
            <a:r>
              <a:rPr lang="x-none" sz="3200" dirty="0" smtClean="0">
                <a:cs typeface="Arial" pitchFamily="34" charset="0"/>
              </a:rPr>
              <a:t/>
            </a:r>
            <a:br>
              <a:rPr lang="x-none" sz="3200" dirty="0" smtClean="0">
                <a:cs typeface="Arial" pitchFamily="34" charset="0"/>
              </a:rPr>
            </a:br>
            <a:r>
              <a:rPr lang="x-none" sz="2400" b="0" dirty="0" smtClean="0">
                <a:cs typeface="Arial" pitchFamily="34" charset="0"/>
              </a:rPr>
              <a:t>1. Moralni sudovi o ispravnosti ili neispravnosti neke radnje imaju sveopštu važnost.</a:t>
            </a:r>
            <a:br>
              <a:rPr lang="x-none" sz="2400" b="0" dirty="0" smtClean="0">
                <a:cs typeface="Arial" pitchFamily="34" charset="0"/>
              </a:rPr>
            </a:br>
            <a:r>
              <a:rPr lang="x-none" sz="2400" b="0" dirty="0" smtClean="0">
                <a:cs typeface="Arial" pitchFamily="34" charset="0"/>
              </a:rPr>
              <a:t>2. Moralni sudovi su toliko značajni da premašuju druge obzire, pa smo obavezni da učinimo nešto što ponekad i ne želimo.</a:t>
            </a:r>
            <a:r>
              <a:rPr lang="x-none" sz="3200" dirty="0" smtClean="0">
                <a:cs typeface="Arial" pitchFamily="34" charset="0"/>
              </a:rPr>
              <a:t/>
            </a:r>
            <a:br>
              <a:rPr lang="x-none" sz="3200" dirty="0" smtClean="0">
                <a:cs typeface="Arial" pitchFamily="34" charset="0"/>
              </a:rPr>
            </a:br>
            <a:r>
              <a:rPr lang="x-none" sz="3200" dirty="0" smtClean="0">
                <a:cs typeface="Arial" pitchFamily="34" charset="0"/>
              </a:rPr>
              <a:t>- </a:t>
            </a:r>
            <a:r>
              <a:rPr lang="x-none" sz="2400" b="0" dirty="0" smtClean="0">
                <a:cs typeface="Arial" pitchFamily="34" charset="0"/>
              </a:rPr>
              <a:t>Razlika između onog što verujemo da je ispravno (subjektivno) i onog što je stvarno ispravno (objektivnog).</a:t>
            </a:r>
            <a:br>
              <a:rPr lang="x-none" sz="2400" b="0" dirty="0" smtClean="0">
                <a:cs typeface="Arial" pitchFamily="34" charset="0"/>
              </a:rPr>
            </a:br>
            <a:r>
              <a:rPr lang="x-none" sz="3200" dirty="0" smtClean="0">
                <a:cs typeface="Arial" pitchFamily="34" charset="0"/>
              </a:rPr>
              <a:t> </a:t>
            </a:r>
            <a:r>
              <a:rPr lang="x-none" sz="2400" b="0" dirty="0" smtClean="0">
                <a:cs typeface="Arial" pitchFamily="34" charset="0"/>
              </a:rPr>
              <a:t>- Postupci, a ne osobe.</a:t>
            </a:r>
            <a:br>
              <a:rPr lang="x-none" sz="2400" b="0" dirty="0" smtClean="0">
                <a:cs typeface="Arial" pitchFamily="34" charset="0"/>
              </a:rPr>
            </a:br>
            <a:r>
              <a:rPr lang="x-none" sz="2400" b="0" dirty="0" smtClean="0">
                <a:solidFill>
                  <a:srgbClr val="CC0066"/>
                </a:solidFill>
                <a:cs typeface="Arial" pitchFamily="34" charset="0"/>
              </a:rPr>
              <a:t>Etički relativizam</a:t>
            </a:r>
            <a:r>
              <a:rPr lang="x-none" sz="2400" b="0" dirty="0" smtClean="0">
                <a:cs typeface="Arial" pitchFamily="34" charset="0"/>
              </a:rPr>
              <a:t>:</a:t>
            </a:r>
            <a:br>
              <a:rPr lang="x-none" sz="2400" b="0" dirty="0" smtClean="0">
                <a:cs typeface="Arial" pitchFamily="34" charset="0"/>
              </a:rPr>
            </a:br>
            <a:r>
              <a:rPr lang="x-none" sz="2400" b="0" dirty="0" smtClean="0">
                <a:cs typeface="Arial" pitchFamily="34" charset="0"/>
              </a:rPr>
              <a:t>Poriče objektivnost moralnih sudova – moralno je ono što neko veruje da je moralno.</a:t>
            </a:r>
            <a:endParaRPr lang="en-US" sz="2400" b="0" dirty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/>
          <a:lstStyle/>
          <a:p>
            <a:pPr>
              <a:defRPr/>
            </a:pPr>
            <a:r>
              <a:rPr lang="x-none" sz="2800" dirty="0" smtClean="0">
                <a:cs typeface="Arial" pitchFamily="34" charset="0"/>
              </a:rPr>
              <a:t>Relativizam</a:t>
            </a:r>
            <a:br>
              <a:rPr lang="x-none" sz="2800" dirty="0" smtClean="0">
                <a:cs typeface="Arial" pitchFamily="34" charset="0"/>
              </a:rPr>
            </a:br>
            <a:r>
              <a:rPr lang="x-none" sz="2800" dirty="0" smtClean="0">
                <a:cs typeface="Arial" pitchFamily="34" charset="0"/>
              </a:rPr>
              <a:t/>
            </a:r>
            <a:br>
              <a:rPr lang="x-none" sz="2800" dirty="0" smtClean="0">
                <a:cs typeface="Arial" pitchFamily="34" charset="0"/>
              </a:rPr>
            </a:br>
            <a:r>
              <a:rPr lang="x-none" sz="2800" b="0" dirty="0" smtClean="0">
                <a:cs typeface="Arial" pitchFamily="34" charset="0"/>
              </a:rPr>
              <a:t>- Kulturni relativizam</a:t>
            </a:r>
            <a:br>
              <a:rPr lang="x-none" sz="2800" b="0" dirty="0" smtClean="0">
                <a:cs typeface="Arial" pitchFamily="34" charset="0"/>
              </a:rPr>
            </a:br>
            <a:r>
              <a:rPr lang="x-none" sz="2800" b="0" dirty="0" smtClean="0">
                <a:cs typeface="Arial" pitchFamily="34" charset="0"/>
              </a:rPr>
              <a:t>- Normativni etički relativizam: moralni sudovi nisu ispravni ili pogrešni, nego izrazi mišljenja i osećanja.</a:t>
            </a:r>
            <a:br>
              <a:rPr lang="x-none" sz="2800" b="0" dirty="0" smtClean="0">
                <a:cs typeface="Arial" pitchFamily="34" charset="0"/>
              </a:rPr>
            </a:br>
            <a:r>
              <a:rPr lang="x-none" sz="2800" b="0" dirty="0" smtClean="0">
                <a:cs typeface="Arial" pitchFamily="34" charset="0"/>
              </a:rPr>
              <a:t>- Da li vrednujemo postupke ili osobe? </a:t>
            </a:r>
            <a:br>
              <a:rPr lang="x-none" sz="2800" b="0" dirty="0" smtClean="0">
                <a:cs typeface="Arial" pitchFamily="34" charset="0"/>
              </a:rPr>
            </a:br>
            <a:r>
              <a:rPr lang="x-none" sz="2800" b="0" dirty="0" smtClean="0">
                <a:cs typeface="Arial" pitchFamily="34" charset="0"/>
              </a:rPr>
              <a:t>- Traganje za argumentima. </a:t>
            </a:r>
            <a:br>
              <a:rPr lang="x-none" sz="2800" b="0" dirty="0" smtClean="0">
                <a:cs typeface="Arial" pitchFamily="34" charset="0"/>
              </a:rPr>
            </a:br>
            <a:r>
              <a:rPr lang="x-none" sz="2800" b="0" dirty="0" smtClean="0">
                <a:cs typeface="Arial" pitchFamily="34" charset="0"/>
              </a:rPr>
              <a:t>- Usmerenje prema vrednostima.</a:t>
            </a:r>
            <a:r>
              <a:rPr lang="x-none" sz="2800" dirty="0" smtClean="0">
                <a:cs typeface="Arial" pitchFamily="34" charset="0"/>
              </a:rPr>
              <a:t/>
            </a:r>
            <a:br>
              <a:rPr lang="x-none" sz="2800" dirty="0" smtClean="0">
                <a:cs typeface="Arial" pitchFamily="34" charset="0"/>
              </a:rPr>
            </a:br>
            <a:endParaRPr lang="en-US" sz="2800" dirty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/>
          <a:lstStyle/>
          <a:p>
            <a:pPr>
              <a:defRPr/>
            </a:pPr>
            <a:r>
              <a:rPr lang="x-none" sz="3600" b="0" dirty="0" smtClean="0">
                <a:cs typeface="Arial" pitchFamily="34" charset="0"/>
              </a:rPr>
              <a:t>Moralni apsolutizam</a:t>
            </a:r>
            <a:br>
              <a:rPr lang="x-none" sz="3600" b="0" dirty="0" smtClean="0">
                <a:cs typeface="Arial" pitchFamily="34" charset="0"/>
              </a:rPr>
            </a:br>
            <a:r>
              <a:rPr lang="x-none" sz="3600" b="0" dirty="0" smtClean="0">
                <a:cs typeface="Arial" pitchFamily="34" charset="0"/>
              </a:rPr>
              <a:t/>
            </a:r>
            <a:br>
              <a:rPr lang="x-none" sz="3600" b="0" dirty="0" smtClean="0">
                <a:cs typeface="Arial" pitchFamily="34" charset="0"/>
              </a:rPr>
            </a:br>
            <a:r>
              <a:rPr lang="x-none" sz="2400" b="0" dirty="0" smtClean="0">
                <a:cs typeface="Arial" pitchFamily="34" charset="0"/>
              </a:rPr>
              <a:t>- Verovanje da postoje opšte i večne vrednosti i opšteprimenjiva moralna načela</a:t>
            </a:r>
            <a:br>
              <a:rPr lang="x-none" sz="2400" b="0" dirty="0" smtClean="0">
                <a:cs typeface="Arial" pitchFamily="34" charset="0"/>
              </a:rPr>
            </a:br>
            <a:r>
              <a:rPr lang="x-none" sz="2400" b="0" dirty="0" smtClean="0">
                <a:cs typeface="Arial" pitchFamily="34" charset="0"/>
              </a:rPr>
              <a:t>- Moral nije večan, to je nastojanje ljudskih bića da usvoje načela koja će upravljati ljudskim društvom i omogućiti da </a:t>
            </a:r>
            <a:r>
              <a:rPr lang="x-none" sz="2400" b="0" dirty="0" smtClean="0">
                <a:solidFill>
                  <a:srgbClr val="CC0066"/>
                </a:solidFill>
                <a:cs typeface="Arial" pitchFamily="34" charset="0"/>
              </a:rPr>
              <a:t>ljudi žive zajedno i povinuju se pravilima koje bi svako od njih razumno prihvatio</a:t>
            </a:r>
            <a:r>
              <a:rPr lang="x-none" sz="2400" b="0" dirty="0" smtClean="0">
                <a:cs typeface="Arial" pitchFamily="34" charset="0"/>
              </a:rPr>
              <a:t>.</a:t>
            </a:r>
            <a:endParaRPr lang="en-US" sz="3600" b="0" dirty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6011882"/>
          </a:xfrm>
        </p:spPr>
        <p:txBody>
          <a:bodyPr/>
          <a:lstStyle/>
          <a:p>
            <a:pPr>
              <a:defRPr/>
            </a:pPr>
            <a:r>
              <a:rPr lang="x-none" sz="3600" dirty="0" smtClean="0">
                <a:cs typeface="Arial" pitchFamily="34" charset="0"/>
              </a:rPr>
              <a:t>Moralni pluralizam</a:t>
            </a:r>
            <a:br>
              <a:rPr lang="x-none" sz="3600" dirty="0" smtClean="0">
                <a:cs typeface="Arial" pitchFamily="34" charset="0"/>
              </a:rPr>
            </a:br>
            <a:r>
              <a:rPr lang="x-none" sz="3600" dirty="0" smtClean="0">
                <a:cs typeface="Arial" pitchFamily="34" charset="0"/>
              </a:rPr>
              <a:t/>
            </a:r>
            <a:br>
              <a:rPr lang="x-none" sz="3600" dirty="0" smtClean="0">
                <a:cs typeface="Arial" pitchFamily="34" charset="0"/>
              </a:rPr>
            </a:br>
            <a:r>
              <a:rPr lang="x-none" sz="2400" b="0" dirty="0" smtClean="0">
                <a:cs typeface="Arial" pitchFamily="34" charset="0"/>
              </a:rPr>
              <a:t>- </a:t>
            </a:r>
            <a:r>
              <a:rPr lang="x-none" sz="2400" b="0" dirty="0" smtClean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Radikalni moralni pluralizam</a:t>
            </a:r>
            <a:r>
              <a:rPr lang="x-none" sz="2400" b="0" dirty="0" smtClean="0">
                <a:cs typeface="Arial" pitchFamily="34" charset="0"/>
              </a:rPr>
              <a:t>: </a:t>
            </a:r>
            <a:r>
              <a:rPr lang="x-none" sz="2400" b="0" dirty="0" smtClean="0">
                <a:solidFill>
                  <a:schemeClr val="tx1"/>
                </a:solidFill>
                <a:cs typeface="Arial" pitchFamily="34" charset="0"/>
              </a:rPr>
              <a:t>stanje u kojem se ljudi drže međusobno nepomirljivih shvatanja moralnosti, šta je moralno ispravno, a šta nije? </a:t>
            </a:r>
            <a:br>
              <a:rPr lang="x-none" sz="2400" b="0" dirty="0" smtClean="0">
                <a:solidFill>
                  <a:schemeClr val="tx1"/>
                </a:solidFill>
                <a:cs typeface="Arial" pitchFamily="34" charset="0"/>
              </a:rPr>
            </a:br>
            <a:r>
              <a:rPr lang="x-none" sz="2400" b="0" dirty="0" smtClean="0">
                <a:solidFill>
                  <a:schemeClr val="tx1"/>
                </a:solidFill>
                <a:cs typeface="Arial" pitchFamily="34" charset="0"/>
              </a:rPr>
              <a:t/>
            </a:r>
            <a:br>
              <a:rPr lang="x-none" sz="2400" b="0" dirty="0" smtClean="0">
                <a:solidFill>
                  <a:schemeClr val="tx1"/>
                </a:solidFill>
                <a:cs typeface="Arial" pitchFamily="34" charset="0"/>
              </a:rPr>
            </a:br>
            <a:r>
              <a:rPr lang="x-none" sz="2400" b="0" dirty="0" smtClean="0">
                <a:solidFill>
                  <a:schemeClr val="tx1"/>
                </a:solidFill>
                <a:cs typeface="Arial" pitchFamily="34" charset="0"/>
              </a:rPr>
              <a:t>- Moral jednog društva mora biti zajednički.</a:t>
            </a:r>
            <a:br>
              <a:rPr lang="x-none" sz="2400" b="0" dirty="0" smtClean="0">
                <a:solidFill>
                  <a:schemeClr val="tx1"/>
                </a:solidFill>
                <a:cs typeface="Arial" pitchFamily="34" charset="0"/>
              </a:rPr>
            </a:br>
            <a:r>
              <a:rPr lang="x-none" sz="2400" b="0" dirty="0" smtClean="0">
                <a:solidFill>
                  <a:schemeClr val="tx1"/>
                </a:solidFill>
                <a:cs typeface="Arial" pitchFamily="34" charset="0"/>
              </a:rPr>
              <a:t/>
            </a:r>
            <a:br>
              <a:rPr lang="x-none" sz="2400" b="0" dirty="0" smtClean="0">
                <a:solidFill>
                  <a:schemeClr val="tx1"/>
                </a:solidFill>
                <a:cs typeface="Arial" pitchFamily="34" charset="0"/>
              </a:rPr>
            </a:br>
            <a:r>
              <a:rPr lang="x-none" sz="2400" b="0" dirty="0" smtClean="0">
                <a:solidFill>
                  <a:schemeClr val="tx1"/>
                </a:solidFill>
                <a:cs typeface="Arial" pitchFamily="34" charset="0"/>
              </a:rPr>
              <a:t>- Zajedničko jezgro vrednosti: tolerancija za pojedinačne razlike.</a:t>
            </a:r>
            <a:br>
              <a:rPr lang="x-none" sz="2400" b="0" dirty="0" smtClean="0">
                <a:solidFill>
                  <a:schemeClr val="tx1"/>
                </a:solidFill>
                <a:cs typeface="Arial" pitchFamily="34" charset="0"/>
              </a:rPr>
            </a:br>
            <a:r>
              <a:rPr lang="x-none" sz="2400" b="0" dirty="0" smtClean="0">
                <a:solidFill>
                  <a:schemeClr val="tx1"/>
                </a:solidFill>
                <a:cs typeface="Arial" pitchFamily="34" charset="0"/>
              </a:rPr>
              <a:t/>
            </a:r>
            <a:br>
              <a:rPr lang="x-none" sz="2400" b="0" dirty="0" smtClean="0">
                <a:solidFill>
                  <a:schemeClr val="tx1"/>
                </a:solidFill>
                <a:cs typeface="Arial" pitchFamily="34" charset="0"/>
              </a:rPr>
            </a:br>
            <a:r>
              <a:rPr lang="x-none" sz="2400" b="0" dirty="0" smtClean="0">
                <a:solidFill>
                  <a:schemeClr val="tx1"/>
                </a:solidFill>
                <a:cs typeface="Arial" pitchFamily="34" charset="0"/>
              </a:rPr>
              <a:t>Zajedničke vrednosti: </a:t>
            </a:r>
            <a:r>
              <a:rPr lang="x-none" sz="2400" b="0" dirty="0" smtClean="0">
                <a:solidFill>
                  <a:srgbClr val="990000"/>
                </a:solidFill>
                <a:cs typeface="Arial" pitchFamily="34" charset="0"/>
              </a:rPr>
              <a:t>uvažavanje ljudskih bića, uvažavaanje istine, uvažavanje svojine drugih</a:t>
            </a:r>
            <a:r>
              <a:rPr lang="x-none" sz="2400" b="0" dirty="0" smtClean="0">
                <a:solidFill>
                  <a:schemeClr val="tx1"/>
                </a:solidFill>
                <a:cs typeface="Arial" pitchFamily="34" charset="0"/>
              </a:rPr>
              <a:t>.</a:t>
            </a:r>
            <a:br>
              <a:rPr lang="x-none" sz="2400" b="0" dirty="0" smtClean="0">
                <a:solidFill>
                  <a:schemeClr val="tx1"/>
                </a:solidFill>
                <a:cs typeface="Arial" pitchFamily="34" charset="0"/>
              </a:rPr>
            </a:br>
            <a:r>
              <a:rPr lang="x-none" sz="2400" b="0" dirty="0" smtClean="0">
                <a:solidFill>
                  <a:schemeClr val="tx1"/>
                </a:solidFill>
                <a:cs typeface="Arial" pitchFamily="34" charset="0"/>
              </a:rPr>
              <a:t/>
            </a:r>
            <a:br>
              <a:rPr lang="x-none" sz="2400" b="0" dirty="0" smtClean="0">
                <a:solidFill>
                  <a:schemeClr val="tx1"/>
                </a:solidFill>
                <a:cs typeface="Arial" pitchFamily="34" charset="0"/>
              </a:rPr>
            </a:br>
            <a:r>
              <a:rPr lang="x-none" sz="2400" b="0" dirty="0" smtClean="0">
                <a:solidFill>
                  <a:schemeClr val="tx1"/>
                </a:solidFill>
                <a:cs typeface="Arial" pitchFamily="34" charset="0"/>
              </a:rPr>
              <a:t>- Značaj za internacionalni biznis.</a:t>
            </a:r>
            <a:endParaRPr lang="en-US" sz="3600" b="0" dirty="0">
              <a:solidFill>
                <a:schemeClr val="tx1"/>
              </a:solidFill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6226196"/>
          </a:xfrm>
        </p:spPr>
        <p:txBody>
          <a:bodyPr/>
          <a:lstStyle/>
          <a:p>
            <a:pPr>
              <a:defRPr/>
            </a:pPr>
            <a:r>
              <a:rPr lang="x-none" sz="3600" dirty="0" smtClean="0">
                <a:cs typeface="Arial" pitchFamily="34" charset="0"/>
              </a:rPr>
              <a:t>Pristup etičkoj teoriji</a:t>
            </a:r>
            <a:br>
              <a:rPr lang="x-none" sz="3600" dirty="0" smtClean="0">
                <a:cs typeface="Arial" pitchFamily="34" charset="0"/>
              </a:rPr>
            </a:br>
            <a:r>
              <a:rPr lang="x-none" sz="2400" dirty="0" smtClean="0">
                <a:cs typeface="Arial" pitchFamily="34" charset="0"/>
              </a:rPr>
              <a:t/>
            </a:r>
            <a:br>
              <a:rPr lang="x-none" sz="2400" dirty="0" smtClean="0">
                <a:cs typeface="Arial" pitchFamily="34" charset="0"/>
              </a:rPr>
            </a:br>
            <a:r>
              <a:rPr lang="x-none" sz="2400" dirty="0" smtClean="0">
                <a:cs typeface="Arial" pitchFamily="34" charset="0"/>
              </a:rPr>
              <a:t>- </a:t>
            </a:r>
            <a:r>
              <a:rPr lang="x-none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Sukobljavanje moralnih načela.</a:t>
            </a:r>
            <a:br>
              <a:rPr lang="x-none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x-none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Etičke teorije </a:t>
            </a:r>
            <a:r>
              <a:rPr lang="x-none" sz="2400" b="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sistematizuju</a:t>
            </a:r>
            <a:r>
              <a:rPr lang="x-none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uobičajene moralne sudove, utvrđuju i brane moralna načela i nude </a:t>
            </a:r>
            <a:r>
              <a:rPr lang="x-none" sz="2400" b="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postupke argumentovanja i odlučivanja </a:t>
            </a:r>
            <a:r>
              <a:rPr lang="x-none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za rešavanje teških i spornih slučajeva.</a:t>
            </a:r>
            <a:br>
              <a:rPr lang="x-none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x-none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Konvencionalni moral </a:t>
            </a:r>
            <a:r>
              <a:rPr lang="x-none" sz="2400" b="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je polazište </a:t>
            </a:r>
            <a:r>
              <a:rPr lang="x-none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za etičku teoriju, mada ne mora biti uvek u pravu.</a:t>
            </a:r>
            <a:br>
              <a:rPr lang="x-none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x-none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Etička teorija pokušava da </a:t>
            </a:r>
            <a:r>
              <a:rPr lang="x-none" sz="2400" b="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obrazloži konvencionalni moral, kritikuje ga i ispravlja.</a:t>
            </a:r>
            <a:r>
              <a:rPr lang="x-none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x-none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x-none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x-none" sz="24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Teleološki (consequentionalism) i deontološki (deonotological</a:t>
            </a:r>
            <a:r>
              <a:rPr lang="x-none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pristup.</a:t>
            </a:r>
            <a:endParaRPr 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7200" y="1600200"/>
            <a:ext cx="8229600" cy="4114800"/>
          </a:xfrm>
        </p:spPr>
        <p:txBody>
          <a:bodyPr/>
          <a:lstStyle/>
          <a:p>
            <a:pPr marL="273050" indent="-273050" algn="ctr" eaLnBrk="1" hangingPunct="1">
              <a:buFont typeface="Wingdings" pitchFamily="2" charset="2"/>
              <a:buNone/>
            </a:pPr>
            <a:r>
              <a:rPr lang="sr-Latn-CS" altLang="en-US" sz="2600" b="1" i="1" smtClean="0">
                <a:solidFill>
                  <a:srgbClr val="FF0000"/>
                </a:solidFill>
              </a:rPr>
              <a:t>	</a:t>
            </a:r>
            <a:r>
              <a:rPr lang="hsb-DE" altLang="en-US" sz="4800" b="1" i="1" smtClean="0">
                <a:cs typeface="Times New Roman" pitchFamily="18" charset="0"/>
              </a:rPr>
              <a:t>Ne postoji recept ili </a:t>
            </a:r>
            <a:r>
              <a:rPr lang="sr-Latn-CS" altLang="en-US" sz="4800" b="1" i="1" smtClean="0">
                <a:cs typeface="Times New Roman" pitchFamily="18" charset="0"/>
              </a:rPr>
              <a:t>čarobni š</a:t>
            </a:r>
            <a:r>
              <a:rPr lang="hsb-DE" altLang="en-US" sz="4800" b="1" i="1" smtClean="0">
                <a:cs typeface="Times New Roman" pitchFamily="18" charset="0"/>
              </a:rPr>
              <a:t>tapi</a:t>
            </a:r>
            <a:r>
              <a:rPr lang="sr-Latn-CS" altLang="en-US" sz="4800" b="1" i="1" smtClean="0">
                <a:cs typeface="Times New Roman" pitchFamily="18" charset="0"/>
              </a:rPr>
              <a:t>ć</a:t>
            </a:r>
            <a:r>
              <a:rPr lang="hsb-DE" altLang="en-US" sz="4800" b="1" i="1" smtClean="0">
                <a:cs typeface="Times New Roman" pitchFamily="18" charset="0"/>
              </a:rPr>
              <a:t> za re</a:t>
            </a:r>
            <a:r>
              <a:rPr lang="sr-Latn-CS" altLang="en-US" sz="4800" b="1" i="1" smtClean="0">
                <a:cs typeface="Times New Roman" pitchFamily="18" charset="0"/>
              </a:rPr>
              <a:t>š</a:t>
            </a:r>
            <a:r>
              <a:rPr lang="hsb-DE" altLang="en-US" sz="4800" b="1" i="1" smtClean="0">
                <a:cs typeface="Times New Roman" pitchFamily="18" charset="0"/>
              </a:rPr>
              <a:t>avanje </a:t>
            </a:r>
            <a:r>
              <a:rPr lang="sr-Latn-CS" altLang="en-US" sz="4800" b="1" i="1" smtClean="0">
                <a:cs typeface="Times New Roman" pitchFamily="18" charset="0"/>
              </a:rPr>
              <a:t>etičkih</a:t>
            </a:r>
            <a:r>
              <a:rPr lang="hsb-DE" altLang="en-US" sz="4800" b="1" i="1" smtClean="0">
                <a:cs typeface="Times New Roman" pitchFamily="18" charset="0"/>
              </a:rPr>
              <a:t> dilema!</a:t>
            </a:r>
            <a:endParaRPr lang="sr-Latn-CS" altLang="en-US" sz="4800" b="1" i="1" smtClean="0">
              <a:cs typeface="Times New Roman" pitchFamily="18" charset="0"/>
            </a:endParaRPr>
          </a:p>
          <a:p>
            <a:pPr marL="273050" indent="-273050" algn="ctr" eaLnBrk="1" hangingPunct="1">
              <a:buFont typeface="Wingdings" pitchFamily="2" charset="2"/>
              <a:buNone/>
            </a:pPr>
            <a:endParaRPr lang="sr-Latn-CS" altLang="en-US" sz="4000" b="1" i="1" smtClean="0"/>
          </a:p>
          <a:p>
            <a:pPr marL="273050" indent="-273050" eaLnBrk="1" hangingPunct="1"/>
            <a:endParaRPr lang="en-US" altLang="en-US" sz="2600" smtClean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/>
          </p:cNvSpPr>
          <p:nvPr>
            <p:ph type="title"/>
          </p:nvPr>
        </p:nvSpPr>
        <p:spPr bwMode="auto">
          <a:xfrm>
            <a:off x="539750" y="2492375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600" smtClean="0">
                <a:latin typeface="Times New Roman" pitchFamily="18" charset="0"/>
              </a:rPr>
              <a:t>Priroda eti</a:t>
            </a:r>
            <a:r>
              <a:rPr lang="sr-Latn-CS" sz="3600" smtClean="0">
                <a:latin typeface="Times New Roman" pitchFamily="18" charset="0"/>
              </a:rPr>
              <a:t>č</a:t>
            </a:r>
            <a:r>
              <a:rPr lang="en-US" sz="3600" smtClean="0">
                <a:latin typeface="Times New Roman" pitchFamily="18" charset="0"/>
              </a:rPr>
              <a:t>ke argumentacije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323850" y="115889"/>
            <a:ext cx="8401050" cy="884220"/>
          </a:xfrm>
        </p:spPr>
        <p:txBody>
          <a:bodyPr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sr-Latn-CS" sz="3200" b="0" dirty="0" smtClean="0"/>
              <a:t>Zašto su nam potrebne etičke teorije?</a:t>
            </a:r>
            <a:endParaRPr lang="en-US" sz="3200" b="0" dirty="0" smtClean="0"/>
          </a:p>
        </p:txBody>
      </p:sp>
      <p:sp>
        <p:nvSpPr>
          <p:cNvPr id="81922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28625" y="1214438"/>
            <a:ext cx="8229600" cy="2911475"/>
          </a:xfrm>
        </p:spPr>
        <p:txBody>
          <a:bodyPr/>
          <a:lstStyle/>
          <a:p>
            <a:pPr marL="381000" indent="-381000" eaLnBrk="1" hangingPunct="1">
              <a:buFont typeface="Arial" charset="0"/>
              <a:buAutoNum type="arabicPeriod"/>
            </a:pPr>
            <a:r>
              <a:rPr lang="sr-Latn-CS" altLang="en-US" sz="2400" smtClean="0"/>
              <a:t>Opšta pravila – “ne čini zlo”, ne kradi”, “ne ubij”, “govori istinu” - često nisu dovoljna. Moralni uvidi ljudi se neki put </a:t>
            </a:r>
            <a:r>
              <a:rPr lang="sr-Latn-CS" altLang="en-US" sz="2400" smtClean="0">
                <a:solidFill>
                  <a:schemeClr val="accent2"/>
                </a:solidFill>
              </a:rPr>
              <a:t>razlikuju</a:t>
            </a:r>
            <a:r>
              <a:rPr lang="sr-Latn-CS" altLang="en-US" sz="2400" smtClean="0"/>
              <a:t>. </a:t>
            </a:r>
          </a:p>
          <a:p>
            <a:pPr marL="381000" indent="-381000" eaLnBrk="1" hangingPunct="1">
              <a:buFont typeface="Arial" charset="0"/>
              <a:buAutoNum type="arabicPeriod"/>
            </a:pPr>
            <a:r>
              <a:rPr lang="sr-Latn-CS" altLang="en-US" sz="2400" smtClean="0"/>
              <a:t>Dva ili više moralnih pravila se </a:t>
            </a:r>
            <a:r>
              <a:rPr lang="sr-Latn-CS" altLang="en-US" sz="2400" smtClean="0">
                <a:solidFill>
                  <a:schemeClr val="accent1"/>
                </a:solidFill>
              </a:rPr>
              <a:t>sudaraju</a:t>
            </a:r>
            <a:r>
              <a:rPr lang="sr-Latn-CS" altLang="en-US" sz="2400" smtClean="0"/>
              <a:t>. </a:t>
            </a:r>
          </a:p>
          <a:p>
            <a:pPr marL="381000" indent="-381000" eaLnBrk="1" hangingPunct="1">
              <a:buFont typeface="Arial" charset="0"/>
              <a:buAutoNum type="arabicPeriod"/>
            </a:pPr>
            <a:r>
              <a:rPr lang="sr-Latn-CS" altLang="en-US" sz="2400" smtClean="0">
                <a:solidFill>
                  <a:srgbClr val="990000"/>
                </a:solidFill>
              </a:rPr>
              <a:t>Striktno poštovanje</a:t>
            </a:r>
            <a:r>
              <a:rPr lang="sr-Latn-CS" altLang="en-US" sz="2400" smtClean="0"/>
              <a:t> nekog moralnog pravila može da vodi u nemoralnu radnju. </a:t>
            </a:r>
          </a:p>
          <a:p>
            <a:pPr marL="381000" indent="-381000" eaLnBrk="1" hangingPunct="1">
              <a:buFont typeface="Arial" charset="0"/>
              <a:buAutoNum type="arabicPeriod"/>
            </a:pPr>
            <a:r>
              <a:rPr lang="sr-Latn-CS" altLang="en-US" sz="2400" smtClean="0"/>
              <a:t>U biznisu se neprestano javljaju </a:t>
            </a:r>
            <a:r>
              <a:rPr lang="sr-Latn-CS" altLang="en-US" sz="2400" smtClean="0">
                <a:solidFill>
                  <a:schemeClr val="accent1"/>
                </a:solidFill>
              </a:rPr>
              <a:t>novi oblici prakse</a:t>
            </a:r>
            <a:r>
              <a:rPr lang="sr-Latn-CS" altLang="en-US" sz="2400" smtClean="0"/>
              <a:t>, na koje nam naša pravila ne daju jasne odgovore</a:t>
            </a:r>
          </a:p>
          <a:p>
            <a:pPr marL="381000" indent="-381000" eaLnBrk="1" hangingPunct="1">
              <a:buFont typeface="Arial" charset="0"/>
              <a:buAutoNum type="arabicPeriod"/>
            </a:pPr>
            <a:r>
              <a:rPr lang="sr-Latn-CS" altLang="en-US" sz="2400" smtClean="0"/>
              <a:t>Poznavanje nekih od standardnih metoda moralnog rasuđivanja omogućuje pojedincu koji donosi moralne odluke da ih </a:t>
            </a:r>
            <a:r>
              <a:rPr lang="sr-Latn-CS" altLang="en-US" sz="2400" smtClean="0">
                <a:solidFill>
                  <a:srgbClr val="FF0000"/>
                </a:solidFill>
              </a:rPr>
              <a:t>objasni i obrazloži i sebi i drugima.</a:t>
            </a:r>
          </a:p>
          <a:p>
            <a:pPr marL="381000" indent="-381000" eaLnBrk="1" hangingPunct="1">
              <a:buFont typeface="Arial" charset="0"/>
              <a:buAutoNum type="arabicPeriod"/>
            </a:pPr>
            <a:r>
              <a:rPr lang="sr-Latn-CS" altLang="en-US" sz="2400" smtClean="0"/>
              <a:t>Etička teorija pruža </a:t>
            </a:r>
            <a:r>
              <a:rPr lang="sr-Latn-CS" altLang="en-US" sz="2400" smtClean="0">
                <a:solidFill>
                  <a:srgbClr val="0033CC"/>
                </a:solidFill>
              </a:rPr>
              <a:t>kritičku tačku gledišta </a:t>
            </a:r>
            <a:r>
              <a:rPr lang="sr-Latn-CS" altLang="en-US" sz="2400" smtClean="0"/>
              <a:t>na konvencionalni moral.</a:t>
            </a:r>
          </a:p>
          <a:p>
            <a:pPr marL="381000" indent="-381000" eaLnBrk="1" hangingPunct="1">
              <a:buFont typeface="Arial" charset="0"/>
              <a:buChar char="•"/>
            </a:pPr>
            <a:endParaRPr lang="en-US" altLang="en-US" sz="2000" smtClean="0"/>
          </a:p>
          <a:p>
            <a:pPr marL="381000" indent="-381000" eaLnBrk="1" hangingPunct="1"/>
            <a:endParaRPr lang="en-US" altLang="en-US" sz="2400" smtClean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7" name="Rectangle 3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sr-Latn-CS" sz="3200" smtClean="0"/>
              <a:t>Etička argumentacija</a:t>
            </a:r>
            <a:endParaRPr lang="en-US" sz="3200" smtClean="0"/>
          </a:p>
        </p:txBody>
      </p:sp>
      <p:sp>
        <p:nvSpPr>
          <p:cNvPr id="34819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42950" indent="-742950" eaLnBrk="1" hangingPunct="1">
              <a:buFontTx/>
              <a:buChar char="-"/>
            </a:pPr>
            <a:endParaRPr lang="en-US" sz="2400" smtClean="0"/>
          </a:p>
          <a:p>
            <a:pPr marL="742950" indent="-742950" eaLnBrk="1" hangingPunct="1">
              <a:spcBef>
                <a:spcPts val="1800"/>
              </a:spcBef>
              <a:buFont typeface="Wingdings 3" pitchFamily="18" charset="2"/>
              <a:buNone/>
            </a:pPr>
            <a:r>
              <a:rPr lang="en-US" sz="2400" smtClean="0"/>
              <a:t>- Prosta izjava da verujemo da je postupak pošten nije dovoljna. Moramo predočiti razloge ili dokaze u odbranu svoje odluke.</a:t>
            </a:r>
          </a:p>
          <a:p>
            <a:pPr marL="742950" indent="-742950" eaLnBrk="1" hangingPunct="1"/>
            <a:endParaRPr lang="en-US" sz="2400" smtClean="0"/>
          </a:p>
          <a:p>
            <a:pPr marL="742950" indent="-742950" eaLnBrk="1" hangingPunct="1">
              <a:buFont typeface="Wingdings 3" pitchFamily="18" charset="2"/>
              <a:buNone/>
            </a:pPr>
            <a:r>
              <a:rPr lang="en-US" sz="2400" smtClean="0"/>
              <a:t>- Poznavanje standardnih tehnika moralnog obrazlaganja osposobljava nas da učestvujemo u korporacijskim ili društvenim raspravama na </a:t>
            </a:r>
            <a:r>
              <a:rPr lang="en-US" sz="2400" b="1" smtClean="0"/>
              <a:t>inteligentan</a:t>
            </a:r>
            <a:r>
              <a:rPr lang="en-US" sz="2400" smtClean="0"/>
              <a:t> način, znajući kako da predstavimo i vrednujemo moralne dokaze</a:t>
            </a:r>
          </a:p>
          <a:p>
            <a:pPr marL="742950" indent="-742950" eaLnBrk="1" hangingPunct="1">
              <a:buFont typeface="Wingdings 3" pitchFamily="18" charset="2"/>
              <a:buNone/>
            </a:pPr>
            <a:endParaRPr lang="en-US" sz="24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sr-Latn-CS" sz="2800" dirty="0" smtClean="0"/>
              <a:t>DVOSTRUKA OBAVEZNOST MORALA</a:t>
            </a:r>
            <a:br>
              <a:rPr lang="sr-Latn-CS" sz="2800" dirty="0" smtClean="0"/>
            </a:br>
            <a:endParaRPr lang="en-US" sz="2800" dirty="0" smtClean="0"/>
          </a:p>
        </p:txBody>
      </p:sp>
      <p:sp>
        <p:nvSpPr>
          <p:cNvPr id="28674" name="Content Placeholder 1"/>
          <p:cNvSpPr>
            <a:spLocks noGrp="1"/>
          </p:cNvSpPr>
          <p:nvPr>
            <p:ph type="body" sz="half" idx="1"/>
          </p:nvPr>
        </p:nvSpPr>
        <p:spPr>
          <a:xfrm>
            <a:off x="323850" y="1412875"/>
            <a:ext cx="4038600" cy="5111750"/>
          </a:xfrm>
          <a:ln>
            <a:solidFill>
              <a:schemeClr val="tx1"/>
            </a:solidFill>
          </a:ln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sr-Latn-CS" altLang="en-US" sz="2500" b="1" smtClean="0">
                <a:solidFill>
                  <a:srgbClr val="C00000"/>
                </a:solidFill>
                <a:latin typeface="Arial" charset="0"/>
              </a:rPr>
              <a:t>Spoljašnja </a:t>
            </a:r>
            <a:r>
              <a:rPr lang="sr-Latn-CS" altLang="en-US" sz="2500" smtClean="0">
                <a:latin typeface="Arial" charset="0"/>
              </a:rPr>
              <a:t>(društvena)</a:t>
            </a:r>
            <a:endParaRPr lang="sr-Latn-CS" altLang="en-US" sz="2500" smtClean="0">
              <a:solidFill>
                <a:srgbClr val="C00000"/>
              </a:solidFill>
              <a:latin typeface="Arial" charset="0"/>
            </a:endParaRPr>
          </a:p>
          <a:p>
            <a:pPr marL="273050" indent="-273050" algn="ctr" eaLnBrk="1" hangingPunct="1">
              <a:buFont typeface="Wingdings 3" pitchFamily="18" charset="2"/>
              <a:buNone/>
            </a:pPr>
            <a:endParaRPr lang="sr-Latn-CS" altLang="en-US" sz="2500" smtClean="0">
              <a:latin typeface="Arial" charset="0"/>
            </a:endParaRPr>
          </a:p>
          <a:p>
            <a:pPr marL="273050" indent="-273050" eaLnBrk="1" hangingPunct="1">
              <a:spcBef>
                <a:spcPts val="600"/>
              </a:spcBef>
              <a:buFont typeface="Wingdings 3" pitchFamily="18" charset="2"/>
              <a:buNone/>
            </a:pPr>
            <a:endParaRPr lang="sr-Latn-CS" altLang="en-US" sz="2500" smtClean="0"/>
          </a:p>
          <a:p>
            <a:pPr marL="273050" indent="-273050" algn="just" eaLnBrk="1" hangingPunct="1">
              <a:spcBef>
                <a:spcPts val="600"/>
              </a:spcBef>
            </a:pPr>
            <a:r>
              <a:rPr lang="sr-Latn-CS" altLang="en-US" sz="2000" smtClean="0">
                <a:solidFill>
                  <a:schemeClr val="accent2"/>
                </a:solidFill>
              </a:rPr>
              <a:t>Moralne društvene sankcije</a:t>
            </a:r>
            <a:r>
              <a:rPr lang="sr-Latn-CS" altLang="en-US" sz="2000" smtClean="0"/>
              <a:t> podrazumevaju moralni prezir, odbacivanje i moralno gađenje</a:t>
            </a:r>
          </a:p>
          <a:p>
            <a:pPr marL="273050" indent="-273050" algn="just" eaLnBrk="1" hangingPunct="1">
              <a:spcBef>
                <a:spcPts val="600"/>
              </a:spcBef>
            </a:pPr>
            <a:r>
              <a:rPr lang="sr-Latn-CS" altLang="en-US" sz="2000" i="1" smtClean="0"/>
              <a:t>Ostrakizam:isključivanje moralnog prekršioca iz zajednice</a:t>
            </a:r>
            <a:r>
              <a:rPr lang="sr-Latn-CS" altLang="en-US" sz="2500" i="1" smtClean="0"/>
              <a:t> </a:t>
            </a:r>
            <a:endParaRPr lang="en-US" altLang="en-US" sz="2500" i="1" smtClean="0"/>
          </a:p>
        </p:txBody>
      </p:sp>
      <p:sp>
        <p:nvSpPr>
          <p:cNvPr id="14340" name="Rectangle 4"/>
          <p:cNvSpPr>
            <a:spLocks noGrp="1"/>
          </p:cNvSpPr>
          <p:nvPr>
            <p:ph type="body" sz="half" idx="2"/>
          </p:nvPr>
        </p:nvSpPr>
        <p:spPr>
          <a:xfrm>
            <a:off x="4427538" y="1412875"/>
            <a:ext cx="4716462" cy="5111750"/>
          </a:xfrm>
          <a:ln>
            <a:solidFill>
              <a:schemeClr val="tx1"/>
            </a:solidFill>
          </a:ln>
        </p:spPr>
        <p:txBody>
          <a:bodyPr/>
          <a:lstStyle/>
          <a:p>
            <a:pPr algn="ctr">
              <a:lnSpc>
                <a:spcPct val="80000"/>
              </a:lnSpc>
              <a:buFont typeface="Wingdings 3" pitchFamily="18" charset="2"/>
              <a:buNone/>
            </a:pPr>
            <a:r>
              <a:rPr lang="en-US" sz="2500" b="1" smtClean="0">
                <a:solidFill>
                  <a:srgbClr val="C00000"/>
                </a:solidFill>
                <a:latin typeface="Arial" charset="0"/>
              </a:rPr>
              <a:t>Unutrašnja</a:t>
            </a:r>
            <a:r>
              <a:rPr lang="en-US" sz="2500" b="1" smtClean="0">
                <a:latin typeface="Arial" charset="0"/>
              </a:rPr>
              <a:t> </a:t>
            </a:r>
          </a:p>
          <a:p>
            <a:pPr algn="ctr">
              <a:lnSpc>
                <a:spcPct val="80000"/>
              </a:lnSpc>
              <a:buFont typeface="Wingdings 3" pitchFamily="18" charset="2"/>
              <a:buNone/>
            </a:pPr>
            <a:endParaRPr lang="en-US" sz="2100" smtClean="0">
              <a:latin typeface="Arial" charset="0"/>
            </a:endParaRPr>
          </a:p>
          <a:p>
            <a:pPr algn="ctr">
              <a:lnSpc>
                <a:spcPct val="80000"/>
              </a:lnSpc>
              <a:buFont typeface="Wingdings 3" pitchFamily="18" charset="2"/>
              <a:buNone/>
            </a:pPr>
            <a:endParaRPr lang="en-US" sz="2100" smtClean="0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  <a:spcBef>
                <a:spcPts val="600"/>
              </a:spcBef>
            </a:pPr>
            <a:r>
              <a:rPr lang="en-US" sz="2000" b="1" smtClean="0">
                <a:solidFill>
                  <a:srgbClr val="00B050"/>
                </a:solidFill>
              </a:rPr>
              <a:t>Bezuslovnost</a:t>
            </a:r>
            <a:r>
              <a:rPr lang="en-US" sz="2000" smtClean="0"/>
              <a:t>–samociljnost,</a:t>
            </a:r>
            <a:r>
              <a:rPr lang="en-US" altLang="en-US" sz="2000" smtClean="0"/>
              <a:t> </a:t>
            </a:r>
            <a:r>
              <a:rPr lang="en-US" sz="2000" smtClean="0"/>
              <a:t>kategoričnost, apsolutnost</a:t>
            </a:r>
          </a:p>
          <a:p>
            <a:pPr algn="just" eaLnBrk="1" hangingPunct="1">
              <a:lnSpc>
                <a:spcPct val="80000"/>
              </a:lnSpc>
              <a:spcBef>
                <a:spcPts val="1200"/>
              </a:spcBef>
            </a:pPr>
            <a:r>
              <a:rPr lang="en-US" sz="2000" b="1" smtClean="0">
                <a:solidFill>
                  <a:srgbClr val="00B050"/>
                </a:solidFill>
              </a:rPr>
              <a:t>Posebno</a:t>
            </a:r>
            <a:r>
              <a:rPr lang="en-US" sz="2000" smtClean="0">
                <a:solidFill>
                  <a:srgbClr val="00B050"/>
                </a:solidFill>
              </a:rPr>
              <a:t> </a:t>
            </a:r>
            <a:r>
              <a:rPr lang="en-US" sz="2000" b="1" smtClean="0">
                <a:solidFill>
                  <a:srgbClr val="00B050"/>
                </a:solidFill>
              </a:rPr>
              <a:t>moralno osećanje </a:t>
            </a:r>
            <a:r>
              <a:rPr lang="en-US" sz="2000" smtClean="0"/>
              <a:t>– moralna norma se ne uviđa samo razumom nego se oseća “srcem”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000" b="1" smtClean="0">
                <a:solidFill>
                  <a:srgbClr val="00B050"/>
                </a:solidFill>
              </a:rPr>
              <a:t>Trenutnost</a:t>
            </a:r>
            <a:r>
              <a:rPr lang="en-US" sz="2000" b="1" smtClean="0"/>
              <a:t> </a:t>
            </a:r>
            <a:r>
              <a:rPr lang="en-US" sz="2000" smtClean="0"/>
              <a:t>– moral se oseća trenutno, bez ikakvog vremenskog razmaka, čim se subjekt nađe u situaciji koja sadrži moralnu dimenziju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000" b="1" smtClean="0">
                <a:solidFill>
                  <a:srgbClr val="00B050"/>
                </a:solidFill>
              </a:rPr>
              <a:t>Autonomnost</a:t>
            </a:r>
            <a:r>
              <a:rPr lang="en-US" sz="2000" smtClean="0"/>
              <a:t> – zapovest koju čovek sam sebi zadaje (traži često odricanje i žrtvovanje)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000" b="1" smtClean="0">
                <a:solidFill>
                  <a:srgbClr val="00B050"/>
                </a:solidFill>
              </a:rPr>
              <a:t>Griža savesti </a:t>
            </a:r>
            <a:r>
              <a:rPr lang="en-US" sz="2000" smtClean="0"/>
              <a:t>-  sankcija koju čovek sam sebi izriče kad prekrši moralnu normu</a:t>
            </a:r>
            <a:endParaRPr lang="en-US" altLang="en-US" sz="2000" smtClean="0"/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endParaRPr lang="en-US" sz="2000" smtClean="0"/>
          </a:p>
          <a:p>
            <a:pPr eaLnBrk="1" hangingPunct="1">
              <a:lnSpc>
                <a:spcPct val="80000"/>
              </a:lnSpc>
            </a:pPr>
            <a:endParaRPr lang="en-US" altLang="en-US" sz="2100" smtClean="0"/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endParaRPr lang="en-US" altLang="en-US" sz="180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itle 1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OSNOVNI PRISTUPI ETIČKOJ ARGUMENTACIJI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970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79388" y="2071688"/>
            <a:ext cx="8589962" cy="3143250"/>
          </a:xfrm>
        </p:spPr>
        <p:txBody>
          <a:bodyPr/>
          <a:lstStyle/>
          <a:p>
            <a:pPr marL="273050" indent="-273050" eaLnBrk="1" hangingPunct="1">
              <a:buFont typeface="Wingdings 3" pitchFamily="18" charset="2"/>
              <a:buNone/>
            </a:pPr>
            <a:r>
              <a:rPr lang="sr-Latn-CS" altLang="en-US" sz="2400" b="1" smtClean="0"/>
              <a:t>1. Konsekvencijalizam ili utilitarizam</a:t>
            </a:r>
          </a:p>
          <a:p>
            <a:pPr marL="273050" indent="-273050" eaLnBrk="1" hangingPunct="1"/>
            <a:r>
              <a:rPr lang="sr-Latn-CS" altLang="en-US" sz="2400" smtClean="0"/>
              <a:t>Ispravnost ili neispravnost jedne radnje zavisi od njenih </a:t>
            </a:r>
            <a:r>
              <a:rPr lang="sr-Latn-CS" altLang="en-US" sz="2400" b="1" i="1" smtClean="0"/>
              <a:t>posledica </a:t>
            </a:r>
            <a:r>
              <a:rPr lang="sr-Latn-CS" altLang="en-US" sz="2400" smtClean="0"/>
              <a:t>(društvena dobrobit, javno dobro)</a:t>
            </a:r>
          </a:p>
          <a:p>
            <a:pPr marL="273050" indent="-273050" eaLnBrk="1" hangingPunct="1">
              <a:spcBef>
                <a:spcPts val="1800"/>
              </a:spcBef>
              <a:buFont typeface="Wingdings 3" pitchFamily="18" charset="2"/>
              <a:buNone/>
            </a:pPr>
            <a:r>
              <a:rPr lang="sr-Latn-CS" altLang="en-US" sz="2400" b="1" smtClean="0"/>
              <a:t>2. Deontološki pristup</a:t>
            </a:r>
          </a:p>
          <a:p>
            <a:pPr marL="273050" indent="-273050" eaLnBrk="1" hangingPunct="1"/>
            <a:r>
              <a:rPr lang="sr-Latn-CS" altLang="en-US" sz="2400" smtClean="0"/>
              <a:t>Temeljne moralne kategorije kao što su </a:t>
            </a:r>
            <a:r>
              <a:rPr lang="sr-Latn-CS" altLang="en-US" sz="2400" b="1" i="1" smtClean="0"/>
              <a:t>dužnost, pravda i prava </a:t>
            </a:r>
            <a:r>
              <a:rPr lang="sr-Latn-CS" altLang="en-US" sz="2400" smtClean="0"/>
              <a:t>ne zavise od posledica (ljudska prava i pravda)</a:t>
            </a:r>
          </a:p>
          <a:p>
            <a:pPr marL="273050" indent="-273050" eaLnBrk="1" hangingPunct="1"/>
            <a:endParaRPr lang="en-US" altLang="en-US" sz="2400" b="1" smtClean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777875"/>
          </a:xfrm>
        </p:spPr>
        <p:txBody>
          <a:bodyPr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fr-FR" sz="4000" b="0" dirty="0" err="1" smtClean="0">
                <a:latin typeface="Times New Roman" pitchFamily="18" charset="0"/>
                <a:cs typeface="Times New Roman" pitchFamily="18" charset="0"/>
              </a:rPr>
              <a:t>Utilitari</a:t>
            </a:r>
            <a:r>
              <a:rPr lang="sr-Latn-CS" sz="4000" b="0" dirty="0" smtClean="0">
                <a:latin typeface="Times New Roman" pitchFamily="18" charset="0"/>
                <a:cs typeface="Times New Roman" pitchFamily="18" charset="0"/>
              </a:rPr>
              <a:t>stički pristup</a:t>
            </a:r>
            <a:endParaRPr lang="fr-FR" sz="4000" b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994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285750" y="1341438"/>
            <a:ext cx="8678863" cy="4873625"/>
          </a:xfrm>
        </p:spPr>
        <p:txBody>
          <a:bodyPr/>
          <a:lstStyle/>
          <a:p>
            <a:pPr marL="273050" indent="-273050" eaLnBrk="1" hangingPunct="1"/>
            <a:r>
              <a:rPr lang="sr-Latn-CS" altLang="en-US" sz="2400" smtClean="0">
                <a:cs typeface="Times New Roman" pitchFamily="18" charset="0"/>
              </a:rPr>
              <a:t>Neka radnja je ispravna ako proizvodi, ili teži da proizvodi, </a:t>
            </a:r>
            <a:r>
              <a:rPr lang="sr-Latn-CS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najveću moguću meru dobra za najveći broj ljudi na koje ta radnja utiče</a:t>
            </a:r>
            <a:endParaRPr lang="fr-FR" altLang="en-US" sz="2400" b="1" i="1" smtClean="0">
              <a:solidFill>
                <a:srgbClr val="FF0000"/>
              </a:solidFill>
              <a:cs typeface="Times New Roman" pitchFamily="18" charset="0"/>
            </a:endParaRPr>
          </a:p>
          <a:p>
            <a:pPr marL="273050" indent="-273050" eaLnBrk="1" hangingPunct="1">
              <a:spcBef>
                <a:spcPct val="60000"/>
              </a:spcBef>
            </a:pPr>
            <a:r>
              <a:rPr lang="sr-Latn-CS" altLang="en-US" sz="2400" smtClean="0">
                <a:cs typeface="Times New Roman" pitchFamily="18" charset="0"/>
              </a:rPr>
              <a:t>Pravac koji naglašava služenje </a:t>
            </a:r>
            <a:r>
              <a:rPr lang="sr-Latn-CS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javnom dobru</a:t>
            </a:r>
            <a:r>
              <a:rPr lang="sr-Latn-CS" altLang="en-US" sz="240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sr-Latn-CS" altLang="en-US" sz="2400" smtClean="0">
                <a:cs typeface="Times New Roman" pitchFamily="18" charset="0"/>
              </a:rPr>
              <a:t>ili </a:t>
            </a:r>
            <a:r>
              <a:rPr lang="sr-Latn-CS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većini </a:t>
            </a:r>
            <a:r>
              <a:rPr lang="sr-Latn-CS" altLang="en-US" sz="2400" smtClean="0">
                <a:cs typeface="Times New Roman" pitchFamily="18" charset="0"/>
              </a:rPr>
              <a:t>u društvu.</a:t>
            </a:r>
          </a:p>
          <a:p>
            <a:pPr marL="273050" indent="-273050" eaLnBrk="1" hangingPunct="1">
              <a:spcBef>
                <a:spcPct val="60000"/>
              </a:spcBef>
            </a:pPr>
            <a:r>
              <a:rPr lang="sr-Latn-CS" altLang="en-US" sz="2400" smtClean="0">
                <a:cs typeface="Times New Roman" pitchFamily="18" charset="0"/>
              </a:rPr>
              <a:t>Bira onu opciju kojom se </a:t>
            </a:r>
            <a:r>
              <a:rPr lang="sr-Latn-CS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pozitivni efekti iskorišćavaju do maksimuma</a:t>
            </a:r>
            <a:r>
              <a:rPr lang="sr-Latn-CS" altLang="en-US" sz="2400" smtClean="0">
                <a:solidFill>
                  <a:srgbClr val="FF0000"/>
                </a:solidFill>
                <a:cs typeface="Times New Roman" pitchFamily="18" charset="0"/>
              </a:rPr>
              <a:t> a </a:t>
            </a:r>
            <a:r>
              <a:rPr lang="sr-Latn-CS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negativne posledice svode na najmanju moguću meru.</a:t>
            </a:r>
          </a:p>
          <a:p>
            <a:pPr marL="273050" indent="-273050" eaLnBrk="1" hangingPunct="1">
              <a:buFont typeface="Wingdings 3" pitchFamily="18" charset="2"/>
              <a:buNone/>
            </a:pPr>
            <a:r>
              <a:rPr lang="sr-Latn-CS" altLang="en-US" sz="2400" smtClean="0">
                <a:cs typeface="Times New Roman" pitchFamily="18" charset="0"/>
              </a:rPr>
              <a:t>Prema utilitarizmu:</a:t>
            </a:r>
          </a:p>
          <a:p>
            <a:pPr marL="273050" indent="-273050" eaLnBrk="1" hangingPunct="1"/>
            <a:r>
              <a:rPr lang="sr-Latn-CS" altLang="en-US" sz="2400" i="1" smtClean="0">
                <a:cs typeface="Times New Roman" pitchFamily="18" charset="0"/>
              </a:rPr>
              <a:t>Treba da izaberemo ono što </a:t>
            </a:r>
            <a:r>
              <a:rPr lang="sr-Latn-CS" altLang="en-US" sz="2400" b="1" i="1" smtClean="0">
                <a:solidFill>
                  <a:srgbClr val="7030A0"/>
                </a:solidFill>
                <a:cs typeface="Times New Roman" pitchFamily="18" charset="0"/>
              </a:rPr>
              <a:t>stvara dobro za više ljudi </a:t>
            </a:r>
            <a:r>
              <a:rPr lang="sr-Latn-CS" altLang="en-US" sz="2400" i="1" smtClean="0">
                <a:cs typeface="Times New Roman" pitchFamily="18" charset="0"/>
              </a:rPr>
              <a:t>a ne ono što </a:t>
            </a:r>
            <a:r>
              <a:rPr lang="sr-Latn-CS" altLang="en-US" sz="2400" b="1" i="1" smtClean="0">
                <a:solidFill>
                  <a:srgbClr val="00B050"/>
                </a:solidFill>
                <a:cs typeface="Times New Roman" pitchFamily="18" charset="0"/>
              </a:rPr>
              <a:t>maksimalizuje dobro malog broja njih</a:t>
            </a:r>
            <a:r>
              <a:rPr lang="sr-Latn-CS" altLang="en-US" sz="2400" i="1" smtClean="0">
                <a:cs typeface="Times New Roman" pitchFamily="18" charset="0"/>
              </a:rPr>
              <a:t>, jer onaj prvi izbor maksimalizuje </a:t>
            </a:r>
            <a:r>
              <a:rPr lang="sr-Latn-CS" altLang="en-US" sz="2400" b="1" i="1" smtClean="0">
                <a:solidFill>
                  <a:srgbClr val="C00000"/>
                </a:solidFill>
                <a:cs typeface="Times New Roman" pitchFamily="18" charset="0"/>
              </a:rPr>
              <a:t>ukupno dobro na duže staze</a:t>
            </a:r>
            <a:r>
              <a:rPr lang="sr-Latn-CS" altLang="en-US" sz="2400" i="1" smtClean="0">
                <a:cs typeface="Times New Roman" pitchFamily="18" charset="0"/>
              </a:rPr>
              <a:t>.</a:t>
            </a:r>
            <a:endParaRPr lang="en-US" altLang="en-US" sz="2400" i="1" smtClean="0">
              <a:cs typeface="Times New Roman" pitchFamily="18" charset="0"/>
            </a:endParaRPr>
          </a:p>
          <a:p>
            <a:pPr marL="273050" indent="-273050" eaLnBrk="1" hangingPunct="1">
              <a:buFont typeface="Wingdings" pitchFamily="2" charset="2"/>
              <a:buNone/>
            </a:pPr>
            <a:endParaRPr lang="fr-FR" altLang="en-US" sz="2000" smtClean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214313" y="115888"/>
            <a:ext cx="8786812" cy="6072187"/>
          </a:xfrm>
        </p:spPr>
        <p:txBody>
          <a:bodyPr/>
          <a:lstStyle/>
          <a:p>
            <a:pPr marL="273050" indent="-273050" eaLnBrk="1" hangingPunct="1">
              <a:buFont typeface="Arial" charset="0"/>
              <a:buChar char="•"/>
            </a:pPr>
            <a:endParaRPr lang="sr-Latn-CS" altLang="en-US" sz="2000" smtClean="0"/>
          </a:p>
          <a:p>
            <a:pPr marL="273050" indent="-273050" eaLnBrk="1" hangingPunct="1">
              <a:buFont typeface="Arial" charset="0"/>
              <a:buNone/>
            </a:pPr>
            <a:r>
              <a:rPr lang="sr-Latn-CS" altLang="en-US" sz="3600" smtClean="0"/>
              <a:t>Utilitarizam:</a:t>
            </a:r>
          </a:p>
          <a:p>
            <a:pPr marL="273050" indent="-273050" eaLnBrk="1" hangingPunct="1">
              <a:buFont typeface="Arial" charset="0"/>
              <a:buChar char="•"/>
            </a:pPr>
            <a:endParaRPr lang="sr-Latn-CS" altLang="en-US" sz="2000" smtClean="0"/>
          </a:p>
          <a:p>
            <a:pPr marL="273050" indent="-273050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sr-Latn-CS" altLang="en-US" sz="2400" smtClean="0"/>
              <a:t>Utilitaristička teorija morala čini </a:t>
            </a:r>
            <a:r>
              <a:rPr lang="sr-Latn-CS" altLang="en-US" sz="2400" b="1" i="1" smtClean="0"/>
              <a:t>eksplicitnim </a:t>
            </a:r>
            <a:r>
              <a:rPr lang="sr-Latn-CS" altLang="en-US" sz="2400" smtClean="0"/>
              <a:t>postupke i metode koje ljudi u moralnom prosuđivanju i delovanju koriste </a:t>
            </a:r>
            <a:r>
              <a:rPr lang="sr-Latn-CS" altLang="en-US" sz="2400" b="1" i="1" smtClean="0"/>
              <a:t>spontano</a:t>
            </a:r>
            <a:r>
              <a:rPr lang="sr-Latn-CS" altLang="en-US" sz="2400" b="1" smtClean="0"/>
              <a:t> </a:t>
            </a:r>
            <a:r>
              <a:rPr lang="sr-Latn-CS" altLang="en-US" sz="2400" smtClean="0"/>
              <a:t>i </a:t>
            </a:r>
            <a:r>
              <a:rPr lang="sr-Latn-CS" altLang="en-US" sz="2400" b="1" i="1" smtClean="0"/>
              <a:t>intuitivno.</a:t>
            </a:r>
          </a:p>
          <a:p>
            <a:pPr marL="273050" indent="-273050" eaLnBrk="1" hangingPunct="1">
              <a:spcBef>
                <a:spcPts val="1200"/>
              </a:spcBef>
              <a:buFont typeface="Arial" charset="0"/>
              <a:buChar char="•"/>
            </a:pPr>
            <a:r>
              <a:rPr lang="sr-Latn-CS" altLang="en-US" sz="2400" smtClean="0"/>
              <a:t>Utilitaristička etička analiza pritom odmerava </a:t>
            </a:r>
            <a:r>
              <a:rPr lang="sr-Latn-CS" altLang="en-US" sz="2400" b="1" i="1" smtClean="0">
                <a:solidFill>
                  <a:srgbClr val="FF0000"/>
                </a:solidFill>
              </a:rPr>
              <a:t>dobre i loše posledice </a:t>
            </a:r>
            <a:r>
              <a:rPr lang="sr-Latn-CS" altLang="en-US" sz="2400" b="1" smtClean="0">
                <a:solidFill>
                  <a:srgbClr val="FF0000"/>
                </a:solidFill>
              </a:rPr>
              <a:t>po </a:t>
            </a:r>
            <a:r>
              <a:rPr lang="sr-Latn-CS" altLang="en-US" sz="2400" b="1" i="1" smtClean="0">
                <a:solidFill>
                  <a:srgbClr val="FF0000"/>
                </a:solidFill>
              </a:rPr>
              <a:t>svakoga na koga određena radnja ima uticaja</a:t>
            </a:r>
            <a:r>
              <a:rPr lang="sr-Latn-CS" altLang="en-US" sz="2400" smtClean="0"/>
              <a:t>.</a:t>
            </a:r>
          </a:p>
          <a:p>
            <a:pPr marL="273050" indent="-273050" eaLnBrk="1" hangingPunct="1"/>
            <a:r>
              <a:rPr lang="sr-Latn-CS" altLang="en-US" sz="2400" smtClean="0"/>
              <a:t>Prema mišljenju utilitarista, naše radnje ili postupci nisu dobri ili loši sami po sebi. One dobijaju moralnu vrednost tek kad se posmatraju udružene sa svojim posledicama.</a:t>
            </a:r>
          </a:p>
          <a:p>
            <a:pPr marL="273050" indent="-273050" eaLnBrk="1" hangingPunct="1"/>
            <a:endParaRPr lang="sr-Latn-CS" altLang="en-US" sz="2400" smtClean="0"/>
          </a:p>
          <a:p>
            <a:pPr marL="273050" indent="-273050" eaLnBrk="1" hangingPunct="1"/>
            <a:r>
              <a:rPr lang="sr-Latn-CS" altLang="en-US" sz="2400" smtClean="0"/>
              <a:t>Rodonačelnici utilitarizma su engleski mislioci Džeremi Bentam (18 vek) i Džon Stjuart Mil (19 vek).</a:t>
            </a:r>
          </a:p>
          <a:p>
            <a:pPr marL="273050" indent="-273050" eaLnBrk="1" hangingPunct="1">
              <a:spcBef>
                <a:spcPts val="1200"/>
              </a:spcBef>
              <a:buFont typeface="Arial" charset="0"/>
              <a:buChar char="•"/>
            </a:pPr>
            <a:endParaRPr lang="en-US" altLang="en-US" sz="2000" smtClean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357188" y="357188"/>
            <a:ext cx="8501062" cy="6072187"/>
          </a:xfrm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sr-Latn-CS" altLang="en-US" sz="3200" smtClean="0"/>
              <a:t>Bentam: hedonistički utilitarizam ili utilitarizam zadovoljstva</a:t>
            </a:r>
          </a:p>
          <a:p>
            <a:pPr marL="273050" indent="-273050" algn="ctr" eaLnBrk="1" hangingPunct="1">
              <a:buFont typeface="Wingdings 3" pitchFamily="18" charset="2"/>
              <a:buNone/>
            </a:pPr>
            <a:endParaRPr lang="sr-Latn-CS" altLang="en-US" sz="3200" smtClean="0"/>
          </a:p>
          <a:p>
            <a:pPr marL="273050" indent="-273050" algn="just" eaLnBrk="1" hangingPunct="1"/>
            <a:r>
              <a:rPr lang="sr-Latn-CS" altLang="en-US" sz="2400" smtClean="0">
                <a:cs typeface="Times New Roman" pitchFamily="18" charset="0"/>
              </a:rPr>
              <a:t>Princip traženja zadovoljstva i izbegavanja bola</a:t>
            </a:r>
          </a:p>
          <a:p>
            <a:pPr marL="273050" indent="-273050" algn="just" eaLnBrk="1" hangingPunct="1"/>
            <a:r>
              <a:rPr lang="sr-Latn-CS" altLang="en-US" sz="2400" smtClean="0">
                <a:cs typeface="Times New Roman" pitchFamily="18" charset="0"/>
              </a:rPr>
              <a:t>Aritmetika zadovoljstva:</a:t>
            </a:r>
            <a:r>
              <a:rPr lang="en-US" altLang="en-US" sz="2400" smtClean="0">
                <a:cs typeface="Times New Roman" pitchFamily="18" charset="0"/>
              </a:rPr>
              <a:t> </a:t>
            </a:r>
            <a:r>
              <a:rPr lang="sr-Latn-CS" altLang="en-US" sz="2400" b="1" i="1" smtClean="0">
                <a:solidFill>
                  <a:srgbClr val="7030A0"/>
                </a:solidFill>
                <a:cs typeface="Times New Roman" pitchFamily="18" charset="0"/>
              </a:rPr>
              <a:t>intenzitet, trajanje, izvesnost, blizina, plodonosnost i čistota </a:t>
            </a:r>
            <a:r>
              <a:rPr lang="sr-Latn-CS" altLang="en-US" sz="2400" smtClean="0">
                <a:cs typeface="Times New Roman" pitchFamily="18" charset="0"/>
              </a:rPr>
              <a:t>analizirane vrednosti zadovoljstva</a:t>
            </a:r>
            <a:endParaRPr lang="en-US" altLang="en-US" sz="2400" smtClean="0">
              <a:cs typeface="Times New Roman" pitchFamily="18" charset="0"/>
            </a:endParaRPr>
          </a:p>
          <a:p>
            <a:pPr marL="273050" indent="-273050" algn="just" eaLnBrk="1" hangingPunct="1">
              <a:buFont typeface="Wingdings 3" pitchFamily="18" charset="2"/>
              <a:buNone/>
            </a:pPr>
            <a:endParaRPr lang="en-US" altLang="en-US" sz="2400" smtClean="0">
              <a:cs typeface="Times New Roman" pitchFamily="18" charset="0"/>
            </a:endParaRPr>
          </a:p>
          <a:p>
            <a:pPr marL="273050" indent="-273050" algn="just" eaLnBrk="1" hangingPunct="1">
              <a:buFont typeface="Arial" charset="0"/>
              <a:buChar char="•"/>
            </a:pPr>
            <a:r>
              <a:rPr lang="sr-Latn-CS" altLang="en-US" sz="2400" smtClean="0">
                <a:cs typeface="Times New Roman" pitchFamily="18" charset="0"/>
              </a:rPr>
              <a:t>Primer “</a:t>
            </a:r>
            <a:r>
              <a:rPr lang="sr-Latn-CS" altLang="en-US" sz="2400" b="1" smtClean="0">
                <a:cs typeface="Times New Roman" pitchFamily="18" charset="0"/>
              </a:rPr>
              <a:t>nečistog</a:t>
            </a:r>
            <a:r>
              <a:rPr lang="sr-Latn-CS" altLang="en-US" sz="2400" smtClean="0">
                <a:cs typeface="Times New Roman" pitchFamily="18" charset="0"/>
              </a:rPr>
              <a:t>” zadovoljstva: trenutno zadovoljstvo praćeno neprijatnošću (</a:t>
            </a:r>
            <a:r>
              <a:rPr lang="sr-Latn-CS" altLang="en-US" sz="2400" i="1" smtClean="0">
                <a:cs typeface="Times New Roman" pitchFamily="18" charset="0"/>
              </a:rPr>
              <a:t>npr., zadovoljstvo u prekomernom piću, jelu</a:t>
            </a:r>
            <a:r>
              <a:rPr lang="sr-Latn-CS" altLang="en-US" sz="2400" smtClean="0">
                <a:cs typeface="Times New Roman" pitchFamily="18" charset="0"/>
              </a:rPr>
              <a:t>...)</a:t>
            </a:r>
          </a:p>
          <a:p>
            <a:pPr marL="273050" indent="-273050" algn="just" eaLnBrk="1" hangingPunct="1">
              <a:buFont typeface="Arial" charset="0"/>
              <a:buChar char="•"/>
            </a:pPr>
            <a:r>
              <a:rPr lang="sr-Latn-CS" altLang="en-US" sz="2400" b="1" smtClean="0">
                <a:cs typeface="Times New Roman" pitchFamily="18" charset="0"/>
              </a:rPr>
              <a:t>Plodonosnost</a:t>
            </a:r>
            <a:r>
              <a:rPr lang="sr-Latn-CS" altLang="en-US" sz="2400" smtClean="0">
                <a:cs typeface="Times New Roman" pitchFamily="18" charset="0"/>
              </a:rPr>
              <a:t> zadovoljstva: mogućnost da nam neka naša radnja, na primer veština koju učimo, donese “dividende” (</a:t>
            </a:r>
            <a:r>
              <a:rPr lang="sr-Latn-CS" altLang="en-US" sz="2400" i="1" smtClean="0">
                <a:cs typeface="Times New Roman" pitchFamily="18" charset="0"/>
              </a:rPr>
              <a:t>odričemo se sada izlazaka zarad budućeg zadovoljstva uspešno položenog ispita</a:t>
            </a:r>
            <a:r>
              <a:rPr lang="sr-Latn-CS" altLang="en-US" sz="2400" smtClean="0">
                <a:cs typeface="Times New Roman" pitchFamily="18" charset="0"/>
              </a:rPr>
              <a:t>)</a:t>
            </a:r>
          </a:p>
          <a:p>
            <a:pPr marL="273050" indent="-273050" eaLnBrk="1" hangingPunct="1"/>
            <a:endParaRPr lang="en-US" altLang="en-US" sz="2000" smtClean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457200" y="428625"/>
            <a:ext cx="8229600" cy="5929313"/>
          </a:xfrm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sr-Latn-CS" altLang="en-US" sz="3200" smtClean="0"/>
              <a:t>Društvene posledice zadovoljstva</a:t>
            </a:r>
          </a:p>
          <a:p>
            <a:pPr marL="273050" indent="-273050" eaLnBrk="1" hangingPunct="1"/>
            <a:endParaRPr lang="sr-Latn-CS" altLang="en-US" sz="2000" smtClean="0"/>
          </a:p>
          <a:p>
            <a:pPr marL="273050" indent="-273050" algn="just" eaLnBrk="1" hangingPunct="1"/>
            <a:r>
              <a:rPr lang="sr-Latn-CS" altLang="en-US" sz="2400" smtClean="0">
                <a:cs typeface="Times New Roman" pitchFamily="18" charset="0"/>
              </a:rPr>
              <a:t>Uračunati i zadovoljstvo drugih: posledice naših radnji se prostorno šire u koncentričnim krugovima i vremenski u budućnost</a:t>
            </a:r>
          </a:p>
          <a:p>
            <a:pPr marL="273050" indent="-273050" algn="just" eaLnBrk="1" hangingPunct="1"/>
            <a:r>
              <a:rPr lang="sr-Latn-CS" altLang="en-US" sz="2400" smtClean="0">
                <a:cs typeface="Times New Roman" pitchFamily="18" charset="0"/>
              </a:rPr>
              <a:t>Mnogi od naših postupaka utiču na društvo kao celinu. </a:t>
            </a:r>
          </a:p>
          <a:p>
            <a:pPr marL="273050" indent="-273050" algn="just" eaLnBrk="1" hangingPunct="1"/>
            <a:r>
              <a:rPr lang="sr-Latn-CS" altLang="en-US" sz="2400" smtClean="0">
                <a:cs typeface="Times New Roman" pitchFamily="18" charset="0"/>
              </a:rPr>
              <a:t>Kad raskinem ugovor ili prekršim datu reč, delujem ne samo na sebe i osobu koja je direktno pogođena, već i na sve one koji tome prisustvuju ili čuju za to. Podriva se poverenje u društvene transakcije (</a:t>
            </a:r>
            <a:r>
              <a:rPr lang="sr-Latn-CS" altLang="en-US" sz="2400" i="1" smtClean="0">
                <a:cs typeface="Times New Roman" pitchFamily="18" charset="0"/>
              </a:rPr>
              <a:t>čitava društva mogu biti obeležena i inhibirana podozrivošću</a:t>
            </a:r>
            <a:r>
              <a:rPr lang="sr-Latn-CS" altLang="en-US" sz="2400" smtClean="0">
                <a:cs typeface="Times New Roman" pitchFamily="18" charset="0"/>
              </a:rPr>
              <a:t>)</a:t>
            </a:r>
          </a:p>
          <a:p>
            <a:pPr marL="273050" indent="-273050" algn="just" eaLnBrk="1" hangingPunct="1"/>
            <a:r>
              <a:rPr lang="sr-Latn-CS" altLang="en-US" sz="2400" b="1" smtClean="0">
                <a:solidFill>
                  <a:srgbClr val="FF0000"/>
                </a:solidFill>
                <a:cs typeface="Times New Roman" pitchFamily="18" charset="0"/>
              </a:rPr>
              <a:t>To su realne posledice koje moraju biti uključene u proračun</a:t>
            </a:r>
          </a:p>
          <a:p>
            <a:pPr marL="273050" indent="-273050" eaLnBrk="1" hangingPunct="1"/>
            <a:endParaRPr lang="en-US" altLang="en-US" sz="2400" smtClean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214313" y="214313"/>
            <a:ext cx="8715375" cy="6286500"/>
          </a:xfrm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sr-Latn-CS" altLang="en-US" sz="3600" b="1" smtClean="0">
                <a:cs typeface="Times New Roman" pitchFamily="18" charset="0"/>
              </a:rPr>
              <a:t>Eudemonistička verzija utilitarizma</a:t>
            </a:r>
          </a:p>
          <a:p>
            <a:pPr marL="273050" indent="-273050" algn="ctr" eaLnBrk="1" hangingPunct="1">
              <a:buFont typeface="Wingdings 3" pitchFamily="18" charset="2"/>
              <a:buNone/>
            </a:pPr>
            <a:endParaRPr lang="sr-Latn-CS" altLang="en-US" sz="2400" b="1" smtClean="0"/>
          </a:p>
          <a:p>
            <a:pPr marL="273050" indent="-273050" algn="ctr" eaLnBrk="1" hangingPunct="1">
              <a:buFont typeface="Wingdings 3" pitchFamily="18" charset="2"/>
              <a:buNone/>
            </a:pPr>
            <a:endParaRPr lang="sr-Latn-CS" altLang="en-US" sz="2400" b="1" smtClean="0">
              <a:cs typeface="Times New Roman" pitchFamily="18" charset="0"/>
            </a:endParaRPr>
          </a:p>
          <a:p>
            <a:pPr marL="273050" indent="-273050" eaLnBrk="1" hangingPunct="1"/>
            <a:r>
              <a:rPr lang="sr-Latn-CS" altLang="en-US" sz="2400" smtClean="0">
                <a:cs typeface="Times New Roman" pitchFamily="18" charset="0"/>
              </a:rPr>
              <a:t>Sva suštinska dobra ne mogu se svesti samo na jednoobrazno zadovoljstvo i bol.</a:t>
            </a:r>
          </a:p>
          <a:p>
            <a:pPr marL="273050" indent="-273050" eaLnBrk="1" hangingPunct="1"/>
            <a:r>
              <a:rPr lang="sr-Latn-CS" altLang="en-US" sz="2400" smtClean="0">
                <a:cs typeface="Times New Roman" pitchFamily="18" charset="0"/>
              </a:rPr>
              <a:t>Temeljna vrednost na osnovu koje se prave životna predviđanja nije zadovoljstvo, već </a:t>
            </a:r>
            <a:r>
              <a:rPr lang="sr-Latn-CS" altLang="en-US" sz="2400" b="1" smtClean="0">
                <a:solidFill>
                  <a:srgbClr val="7030A0"/>
                </a:solidFill>
                <a:cs typeface="Times New Roman" pitchFamily="18" charset="0"/>
              </a:rPr>
              <a:t>ljudska sreća</a:t>
            </a:r>
          </a:p>
          <a:p>
            <a:pPr marL="273050" indent="-273050" eaLnBrk="1" hangingPunct="1"/>
            <a:r>
              <a:rPr lang="sr-Latn-CS" altLang="en-US" sz="2400" smtClean="0">
                <a:cs typeface="Times New Roman" pitchFamily="18" charset="0"/>
              </a:rPr>
              <a:t>U moralnim proračunima moramo uzeti u obzir sva suštinska, vredna ljudska dobra kao što su saznanje, ljubav, prijateljstvo i sl. (koja tvore sreću)</a:t>
            </a:r>
          </a:p>
          <a:p>
            <a:pPr marL="273050" indent="-273050" eaLnBrk="1" hangingPunct="1"/>
            <a:r>
              <a:rPr lang="sr-Latn-CS" altLang="en-US" sz="2400" b="1" smtClean="0">
                <a:solidFill>
                  <a:srgbClr val="FF0000"/>
                </a:solidFill>
                <a:cs typeface="Times New Roman" pitchFamily="18" charset="0"/>
              </a:rPr>
              <a:t>Širi se  koncept korisnosti i uzimaju u obzir suštinske ljudske potrebe</a:t>
            </a:r>
          </a:p>
          <a:p>
            <a:pPr marL="273050" indent="-273050" eaLnBrk="1" hangingPunct="1"/>
            <a:r>
              <a:rPr lang="sr-Latn-CS" altLang="en-US" sz="2400" smtClean="0">
                <a:cs typeface="Times New Roman" pitchFamily="18" charset="0"/>
              </a:rPr>
              <a:t>Utilitarizam zahteva brižljivu, objektivnu i </a:t>
            </a:r>
            <a:r>
              <a:rPr lang="sr-Latn-CS" altLang="en-US" sz="2400" b="1" smtClean="0">
                <a:cs typeface="Times New Roman" pitchFamily="18" charset="0"/>
              </a:rPr>
              <a:t>nepristrasnu</a:t>
            </a:r>
            <a:r>
              <a:rPr lang="sr-Latn-CS" altLang="en-US" sz="2400" smtClean="0">
                <a:cs typeface="Times New Roman" pitchFamily="18" charset="0"/>
              </a:rPr>
              <a:t> analizu naših postupaka, koja uključuje ne samo neposredne i lične, već dugoročne i opšte posledice.</a:t>
            </a:r>
          </a:p>
          <a:p>
            <a:pPr marL="273050" indent="-273050" eaLnBrk="1" hangingPunct="1"/>
            <a:endParaRPr lang="en-US" altLang="en-US" sz="24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500034" y="142852"/>
            <a:ext cx="8229600" cy="1143000"/>
          </a:xfrm>
        </p:spPr>
        <p:txBody>
          <a:bodyPr wrap="square" lIns="91440" tIns="45720" rIns="91440" bIns="91440" numCol="1" anchor="b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fr-FR" sz="3700" b="0" dirty="0" err="1" smtClean="0">
                <a:latin typeface="Times New Roman" pitchFamily="18" charset="0"/>
                <a:cs typeface="Times New Roman" pitchFamily="18" charset="0"/>
              </a:rPr>
              <a:t>Nedostaci</a:t>
            </a:r>
            <a:r>
              <a:rPr lang="fr-FR" sz="37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700" b="0" dirty="0" err="1" smtClean="0">
                <a:latin typeface="Times New Roman" pitchFamily="18" charset="0"/>
                <a:cs typeface="Times New Roman" pitchFamily="18" charset="0"/>
              </a:rPr>
              <a:t>utilitaristi</a:t>
            </a:r>
            <a:r>
              <a:rPr lang="sr-Latn-CS" sz="3700" b="0" dirty="0" smtClean="0">
                <a:latin typeface="Times New Roman" pitchFamily="18" charset="0"/>
                <a:cs typeface="Times New Roman" pitchFamily="18" charset="0"/>
              </a:rPr>
              <a:t>č</a:t>
            </a:r>
            <a:r>
              <a:rPr lang="fr-FR" sz="3700" b="0" dirty="0" err="1" smtClean="0">
                <a:latin typeface="Times New Roman" pitchFamily="18" charset="0"/>
                <a:cs typeface="Times New Roman" pitchFamily="18" charset="0"/>
              </a:rPr>
              <a:t>kog</a:t>
            </a:r>
            <a:r>
              <a:rPr lang="fr-FR" sz="37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700" b="0" dirty="0" err="1" smtClean="0">
                <a:latin typeface="Times New Roman" pitchFamily="18" charset="0"/>
                <a:cs typeface="Times New Roman" pitchFamily="18" charset="0"/>
              </a:rPr>
              <a:t>pristupa</a:t>
            </a:r>
            <a:r>
              <a:rPr lang="sr-Latn-CS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3700" dirty="0" smtClean="0">
                <a:latin typeface="Times New Roman" pitchFamily="18" charset="0"/>
                <a:cs typeface="Times New Roman" pitchFamily="18" charset="0"/>
              </a:rPr>
            </a:br>
            <a:endParaRPr lang="en-US" sz="37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114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214313" y="1428750"/>
            <a:ext cx="8572500" cy="6127750"/>
          </a:xfrm>
        </p:spPr>
        <p:txBody>
          <a:bodyPr/>
          <a:lstStyle/>
          <a:p>
            <a:pPr marL="381000" indent="-381000" eaLnBrk="1" hangingPunct="1">
              <a:buFont typeface="Wingdings 3" pitchFamily="18" charset="2"/>
              <a:buAutoNum type="arabicPeriod"/>
            </a:pPr>
            <a:r>
              <a:rPr lang="sr-Latn-CS" altLang="en-US" sz="2400" b="1" smtClean="0"/>
              <a:t>Željama većine daje stalno prednost</a:t>
            </a:r>
            <a:r>
              <a:rPr lang="sr-Latn-CS" altLang="en-US" sz="2400" smtClean="0"/>
              <a:t>,dok manjina može ostati nezadovoljna ili biti oštećena</a:t>
            </a:r>
          </a:p>
          <a:p>
            <a:pPr marL="381000" indent="-381000" eaLnBrk="1" hangingPunct="1">
              <a:buFont typeface="Wingdings 3" pitchFamily="18" charset="2"/>
              <a:buAutoNum type="arabicPeriod"/>
            </a:pPr>
            <a:r>
              <a:rPr lang="sr-Latn-CS" altLang="en-US" sz="2400" b="1" smtClean="0"/>
              <a:t>Nije moguće uvek predvideti sve posledice neke odluke</a:t>
            </a:r>
            <a:r>
              <a:rPr lang="sr-Latn-CS" altLang="en-US" sz="2400" smtClean="0"/>
              <a:t>. </a:t>
            </a:r>
          </a:p>
          <a:p>
            <a:pPr marL="381000" indent="-381000" eaLnBrk="1" hangingPunct="1">
              <a:buFont typeface="Wingdings 3" pitchFamily="18" charset="2"/>
              <a:buAutoNum type="arabicPeriod"/>
            </a:pPr>
            <a:r>
              <a:rPr lang="sr-Latn-CS" altLang="en-US" sz="2400" b="1" smtClean="0"/>
              <a:t>Utilitarna kalkulacija je neizvesna </a:t>
            </a:r>
            <a:r>
              <a:rPr lang="sr-Latn-CS" altLang="en-US" sz="2400" smtClean="0"/>
              <a:t>i može biti predugačka i komplikovana</a:t>
            </a:r>
          </a:p>
          <a:p>
            <a:pPr marL="381000" indent="-381000" eaLnBrk="1" hangingPunct="1">
              <a:buFont typeface="Wingdings 3" pitchFamily="18" charset="2"/>
              <a:buAutoNum type="arabicPeriod"/>
            </a:pPr>
            <a:r>
              <a:rPr lang="sr-Latn-CS" altLang="en-US" sz="2400" b="1" smtClean="0"/>
              <a:t>Značaj naših motiva i namera </a:t>
            </a:r>
            <a:r>
              <a:rPr lang="sr-Latn-CS" altLang="en-US" sz="2400" smtClean="0"/>
              <a:t>u proceni moralnosti naših postupaka nije uzeta u obzir </a:t>
            </a:r>
          </a:p>
          <a:p>
            <a:pPr marL="381000" indent="-381000" eaLnBrk="1" hangingPunct="1">
              <a:buFont typeface="Wingdings 3" pitchFamily="18" charset="2"/>
              <a:buAutoNum type="arabicPeriod"/>
            </a:pPr>
            <a:r>
              <a:rPr lang="sr-Latn-CS" altLang="en-US" sz="2400" smtClean="0"/>
              <a:t>Ne objašnjava na zadovoljavajući način </a:t>
            </a:r>
            <a:r>
              <a:rPr lang="sr-Latn-CS" altLang="en-US" sz="2400" b="1" smtClean="0"/>
              <a:t>pojam pravde.</a:t>
            </a:r>
            <a:endParaRPr lang="sr-Latn-CS" altLang="en-US" sz="2400" smtClean="0"/>
          </a:p>
          <a:p>
            <a:pPr marL="381000" indent="-381000" eaLnBrk="1" hangingPunct="1">
              <a:buFont typeface="Wingdings 3" pitchFamily="18" charset="2"/>
              <a:buAutoNum type="arabicPeriod"/>
            </a:pPr>
            <a:r>
              <a:rPr lang="sr-Latn-CS" altLang="en-US" sz="2400" smtClean="0"/>
              <a:t>Dopušta različite mogućnosti </a:t>
            </a:r>
            <a:r>
              <a:rPr lang="sr-Latn-CS" altLang="en-US" sz="2400" b="1" smtClean="0"/>
              <a:t>manipulacije ljudima u ime korisnosti</a:t>
            </a:r>
            <a:r>
              <a:rPr lang="sr-Latn-CS" altLang="en-US" sz="2400" smtClean="0"/>
              <a:t> (</a:t>
            </a:r>
            <a:r>
              <a:rPr lang="sr-Latn-CS" altLang="en-US" sz="2400" i="1" smtClean="0"/>
              <a:t>ostavlja prostor za pravilo da ciljevi opravdavaju sredstva)</a:t>
            </a:r>
            <a:r>
              <a:rPr lang="sr-Latn-CS" altLang="en-US" sz="2400" smtClean="0"/>
              <a:t>.</a:t>
            </a:r>
            <a:endParaRPr lang="en-US" altLang="en-US" sz="2400" smtClean="0"/>
          </a:p>
          <a:p>
            <a:pPr marL="381000" indent="-381000" eaLnBrk="1" hangingPunct="1">
              <a:buFont typeface="Arial" charset="0"/>
              <a:buAutoNum type="arabicPeriod"/>
            </a:pPr>
            <a:endParaRPr lang="en-US" altLang="en-US" sz="2400" smtClean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214313" y="357188"/>
            <a:ext cx="8572500" cy="5929312"/>
          </a:xfrm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sr-Latn-CS" altLang="en-US" sz="3200" smtClean="0">
                <a:cs typeface="Times New Roman" pitchFamily="18" charset="0"/>
              </a:rPr>
              <a:t>Odgovori na nedostatke utilitarizma</a:t>
            </a:r>
          </a:p>
          <a:p>
            <a:pPr marL="273050" indent="-273050" eaLnBrk="1" hangingPunct="1"/>
            <a:endParaRPr lang="sr-Latn-CS" altLang="en-US" sz="3200" smtClean="0">
              <a:cs typeface="Times New Roman" pitchFamily="18" charset="0"/>
            </a:endParaRPr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3200" smtClean="0">
              <a:cs typeface="Times New Roman" pitchFamily="18" charset="0"/>
            </a:endParaRPr>
          </a:p>
          <a:p>
            <a:pPr marL="273050" indent="-273050" eaLnBrk="1" hangingPunct="1">
              <a:buFont typeface="Wingdings 3" pitchFamily="18" charset="2"/>
              <a:buNone/>
            </a:pPr>
            <a:r>
              <a:rPr lang="sr-Latn-CS" altLang="en-US" sz="2400" b="1" smtClean="0">
                <a:cs typeface="Times New Roman" pitchFamily="18" charset="0"/>
              </a:rPr>
              <a:t>Utilitarizam pravila vs. utilitarizma postupaka:</a:t>
            </a:r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2400" b="1" smtClean="0">
              <a:cs typeface="Times New Roman" pitchFamily="18" charset="0"/>
            </a:endParaRPr>
          </a:p>
          <a:p>
            <a:pPr marL="273050" indent="-273050" algn="just" eaLnBrk="1" hangingPunct="1"/>
            <a:r>
              <a:rPr lang="sr-Latn-CS" altLang="en-US" sz="2400" smtClean="0">
                <a:cs typeface="Times New Roman" pitchFamily="18" charset="0"/>
              </a:rPr>
              <a:t>Ne sprovodimo svaki put obično opsežne utilitarističke moralne kalkulacije, ne proračunavamo sve buduće posledice, već primenjujemo moralna pravila na određenu </a:t>
            </a:r>
            <a:r>
              <a:rPr lang="sr-Latn-CS" altLang="en-US" sz="2400" b="1" i="1" smtClean="0">
                <a:cs typeface="Times New Roman" pitchFamily="18" charset="0"/>
              </a:rPr>
              <a:t>klasu radnji.</a:t>
            </a:r>
          </a:p>
          <a:p>
            <a:pPr marL="273050" indent="-273050" algn="just" eaLnBrk="1" hangingPunct="1"/>
            <a:r>
              <a:rPr lang="sr-Latn-CS" altLang="en-US" sz="2400" smtClean="0">
                <a:cs typeface="Times New Roman" pitchFamily="18" charset="0"/>
              </a:rPr>
              <a:t>Primer: držimo se date reči i ispunjavamo svoja obećanja bez potrebe da proračunavamo svaki put dobre i loše posledice takvih postupaka</a:t>
            </a:r>
          </a:p>
          <a:p>
            <a:pPr marL="273050" indent="-273050" eaLnBrk="1" hangingPunct="1">
              <a:buFont typeface="Wingdings 3" pitchFamily="18" charset="2"/>
              <a:buNone/>
            </a:pPr>
            <a:endParaRPr lang="en-US" altLang="en-US" sz="2400" smtClean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457200" y="571500"/>
            <a:ext cx="8229600" cy="5715000"/>
          </a:xfrm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sr-Latn-CS" altLang="en-US" sz="3200" b="1" smtClean="0">
                <a:cs typeface="Times New Roman" pitchFamily="18" charset="0"/>
              </a:rPr>
              <a:t>Utilitarizam postupaka </a:t>
            </a:r>
            <a:r>
              <a:rPr lang="sr-Latn-CS" altLang="en-US" sz="3200" smtClean="0">
                <a:cs typeface="Times New Roman" pitchFamily="18" charset="0"/>
              </a:rPr>
              <a:t>je sporan</a:t>
            </a:r>
          </a:p>
          <a:p>
            <a:pPr marL="273050" indent="-273050" algn="ctr" eaLnBrk="1" hangingPunct="1">
              <a:buFont typeface="Wingdings 3" pitchFamily="18" charset="2"/>
              <a:buNone/>
            </a:pPr>
            <a:endParaRPr lang="sr-Latn-CS" altLang="en-US" sz="3200" smtClean="0">
              <a:cs typeface="Times New Roman" pitchFamily="18" charset="0"/>
            </a:endParaRPr>
          </a:p>
          <a:p>
            <a:pPr marL="273050" indent="-273050" eaLnBrk="1" hangingPunct="1"/>
            <a:r>
              <a:rPr lang="sr-Latn-CS" altLang="en-US" sz="2400" smtClean="0">
                <a:cs typeface="Times New Roman" pitchFamily="18" charset="0"/>
              </a:rPr>
              <a:t>Može se desiti da kršenjem pojedinačnog obećanja ostvarimo neku neposrednu korist</a:t>
            </a:r>
          </a:p>
          <a:p>
            <a:pPr marL="273050" indent="-273050" eaLnBrk="1" hangingPunct="1"/>
            <a:r>
              <a:rPr lang="sr-Latn-CS" altLang="en-US" sz="2400" smtClean="0">
                <a:cs typeface="Times New Roman" pitchFamily="18" charset="0"/>
              </a:rPr>
              <a:t>Loše posledice će ipak uvek prevagnuti nad tom korišću</a:t>
            </a:r>
          </a:p>
          <a:p>
            <a:pPr marL="273050" indent="-273050" eaLnBrk="1" hangingPunct="1"/>
            <a:r>
              <a:rPr lang="sr-Latn-CS" altLang="en-US" sz="2400" b="1" smtClean="0">
                <a:solidFill>
                  <a:srgbClr val="FF0000"/>
                </a:solidFill>
                <a:cs typeface="Times New Roman" pitchFamily="18" charset="0"/>
              </a:rPr>
              <a:t>Očigledno je da su posledice nekih vrsta ili klasa postupaka, u celini uzevši, pre loše nego dobre</a:t>
            </a:r>
          </a:p>
          <a:p>
            <a:pPr marL="273050" indent="-273050" eaLnBrk="1" hangingPunct="1"/>
            <a:r>
              <a:rPr lang="sr-Latn-CS" altLang="en-US" sz="2400" smtClean="0">
                <a:cs typeface="Times New Roman" pitchFamily="18" charset="0"/>
              </a:rPr>
              <a:t>Zato je korisno i dobro pridržavati se nekih zajedničkih moralnih pravila</a:t>
            </a:r>
            <a:endParaRPr lang="en-US" altLang="en-US" sz="2400" smtClean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642938" y="1071563"/>
            <a:ext cx="8043862" cy="4948237"/>
          </a:xfrm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sr-Latn-CS" altLang="en-US" sz="4400" b="1" smtClean="0">
                <a:solidFill>
                  <a:srgbClr val="FF0000"/>
                </a:solidFill>
                <a:cs typeface="Times New Roman" pitchFamily="18" charset="0"/>
              </a:rPr>
              <a:t>Dobar razlog za odobravanje nekog pravila jeste da bi njegovo sveopšte prihvatanje, uopšte uzevši, imalo dobre posledice</a:t>
            </a:r>
            <a:endParaRPr lang="en-US" altLang="en-US" sz="4400" b="1" smtClean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Content Placeholder 2"/>
          <p:cNvSpPr>
            <a:spLocks noGrp="1"/>
          </p:cNvSpPr>
          <p:nvPr>
            <p:ph idx="4294967295"/>
          </p:nvPr>
        </p:nvSpPr>
        <p:spPr>
          <a:xfrm>
            <a:off x="357188" y="1285875"/>
            <a:ext cx="8412162" cy="4951413"/>
          </a:xfrm>
        </p:spPr>
        <p:txBody>
          <a:bodyPr/>
          <a:lstStyle/>
          <a:p>
            <a:pPr marL="273050" indent="-273050" eaLnBrk="1" hangingPunct="1"/>
            <a:r>
              <a:rPr lang="sr-Latn-CS" altLang="en-US" sz="2100" b="1" smtClean="0">
                <a:cs typeface="Times New Roman" pitchFamily="18" charset="0"/>
              </a:rPr>
              <a:t>Etika ili moralna filozofija </a:t>
            </a:r>
            <a:r>
              <a:rPr lang="sr-Latn-CS" altLang="en-US" sz="2100" smtClean="0">
                <a:cs typeface="Times New Roman" pitchFamily="18" charset="0"/>
              </a:rPr>
              <a:t>: jedna od glavnih filozofskih disciplina stara već 2.500 godina</a:t>
            </a:r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2100" smtClean="0">
              <a:cs typeface="Times New Roman" pitchFamily="18" charset="0"/>
            </a:endParaRPr>
          </a:p>
          <a:p>
            <a:pPr marL="273050" indent="-273050" eaLnBrk="1" hangingPunct="1"/>
            <a:r>
              <a:rPr lang="sr-Latn-CS" altLang="en-US" sz="2100" smtClean="0">
                <a:cs typeface="Times New Roman" pitchFamily="18" charset="0"/>
              </a:rPr>
              <a:t>Pojam etike ima dakle više </a:t>
            </a:r>
            <a:r>
              <a:rPr lang="sr-Latn-CS" altLang="en-US" sz="2100" b="1" smtClean="0">
                <a:solidFill>
                  <a:srgbClr val="FF0000"/>
                </a:solidFill>
                <a:cs typeface="Times New Roman" pitchFamily="18" charset="0"/>
              </a:rPr>
              <a:t>filozofski</a:t>
            </a:r>
            <a:r>
              <a:rPr lang="sr-Latn-CS" altLang="en-US" sz="210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sr-Latn-CS" altLang="en-US" sz="2100" smtClean="0">
                <a:cs typeface="Times New Roman" pitchFamily="18" charset="0"/>
              </a:rPr>
              <a:t>i </a:t>
            </a:r>
            <a:r>
              <a:rPr lang="sr-Latn-CS" altLang="en-US" sz="2100" b="1" smtClean="0">
                <a:solidFill>
                  <a:srgbClr val="FF0000"/>
                </a:solidFill>
                <a:cs typeface="Times New Roman" pitchFamily="18" charset="0"/>
              </a:rPr>
              <a:t>teorijski</a:t>
            </a:r>
            <a:r>
              <a:rPr lang="sr-Latn-CS" altLang="en-US" sz="210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sr-Latn-CS" altLang="en-US" sz="2100" smtClean="0">
                <a:cs typeface="Times New Roman" pitchFamily="18" charset="0"/>
              </a:rPr>
              <a:t>smisao u odnosu na pojam morala.</a:t>
            </a:r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2100" smtClean="0">
              <a:cs typeface="Times New Roman" pitchFamily="18" charset="0"/>
            </a:endParaRPr>
          </a:p>
          <a:p>
            <a:pPr marL="273050" indent="-273050" eaLnBrk="1" hangingPunct="1"/>
            <a:r>
              <a:rPr lang="sr-Latn-CS" altLang="en-US" sz="2100" smtClean="0">
                <a:cs typeface="Times New Roman" pitchFamily="18" charset="0"/>
              </a:rPr>
              <a:t>Etika proučava </a:t>
            </a:r>
            <a:r>
              <a:rPr lang="sr-Latn-CS" altLang="en-US" sz="2100" b="1" i="1" smtClean="0">
                <a:solidFill>
                  <a:srgbClr val="C00000"/>
                </a:solidFill>
                <a:cs typeface="Times New Roman" pitchFamily="18" charset="0"/>
              </a:rPr>
              <a:t>običaje</a:t>
            </a:r>
            <a:r>
              <a:rPr lang="sr-Latn-CS" altLang="en-US" sz="2100" i="1" smtClean="0">
                <a:solidFill>
                  <a:srgbClr val="C00000"/>
                </a:solidFill>
                <a:cs typeface="Times New Roman" pitchFamily="18" charset="0"/>
              </a:rPr>
              <a:t> i </a:t>
            </a:r>
            <a:r>
              <a:rPr lang="sr-Latn-CS" altLang="en-US" sz="2100" b="1" i="1" smtClean="0">
                <a:solidFill>
                  <a:srgbClr val="C00000"/>
                </a:solidFill>
                <a:cs typeface="Times New Roman" pitchFamily="18" charset="0"/>
              </a:rPr>
              <a:t>vrednosti</a:t>
            </a:r>
            <a:r>
              <a:rPr lang="sr-Latn-CS" altLang="en-US" sz="2100" i="1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sr-Latn-CS" altLang="en-US" sz="2100" smtClean="0">
                <a:cs typeface="Times New Roman" pitchFamily="18" charset="0"/>
              </a:rPr>
              <a:t>pojedinca ili grupe.</a:t>
            </a:r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2100" smtClean="0">
              <a:cs typeface="Times New Roman" pitchFamily="18" charset="0"/>
            </a:endParaRP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100" smtClean="0">
                <a:cs typeface="Times New Roman" pitchFamily="18" charset="0"/>
              </a:rPr>
              <a:t>Istražuje, artikuliše i kritikuje postojeći moral</a:t>
            </a:r>
          </a:p>
          <a:p>
            <a:pPr marL="273050" indent="-273050" eaLnBrk="1" hangingPunct="1">
              <a:spcBef>
                <a:spcPts val="1200"/>
              </a:spcBef>
              <a:buFont typeface="Wingdings 3" pitchFamily="18" charset="2"/>
              <a:buNone/>
            </a:pPr>
            <a:endParaRPr lang="sr-Latn-CS" altLang="en-US" sz="2100" smtClean="0">
              <a:cs typeface="Times New Roman" pitchFamily="18" charset="0"/>
            </a:endParaRP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100" smtClean="0">
                <a:cs typeface="Times New Roman" pitchFamily="18" charset="0"/>
              </a:rPr>
              <a:t>Koristi i analizira pojmove kao što su: </a:t>
            </a:r>
            <a:r>
              <a:rPr lang="sr-Latn-CS" altLang="en-US" sz="2100" b="1" i="1" smtClean="0">
                <a:solidFill>
                  <a:srgbClr val="C00000"/>
                </a:solidFill>
                <a:cs typeface="Times New Roman" pitchFamily="18" charset="0"/>
              </a:rPr>
              <a:t>ispravno i pogrešno, dobro i zlo, pravedno i nepravedno, prava, dužnosti i odgovornost. </a:t>
            </a:r>
          </a:p>
          <a:p>
            <a:pPr marL="273050" indent="-273050" eaLnBrk="1" hangingPunct="1">
              <a:buFont typeface="Arial" charset="0"/>
              <a:buNone/>
            </a:pPr>
            <a:endParaRPr lang="en-US" altLang="en-US" sz="2100" smtClean="0"/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2500" smtClean="0"/>
          </a:p>
          <a:p>
            <a:pPr marL="273050" indent="-273050" eaLnBrk="1" hangingPunct="1"/>
            <a:endParaRPr lang="en-US" altLang="en-US" smtClean="0"/>
          </a:p>
        </p:txBody>
      </p:sp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3492500" y="260350"/>
            <a:ext cx="1649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r-Latn-CS" altLang="en-US" sz="4000"/>
              <a:t>ETIKA</a:t>
            </a:r>
            <a:endParaRPr lang="en-US" altLang="en-US" sz="400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428625" y="357188"/>
            <a:ext cx="8229600" cy="6215062"/>
          </a:xfrm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sr-Latn-CS" altLang="en-US" sz="3200" smtClean="0">
                <a:cs typeface="Times New Roman" pitchFamily="18" charset="0"/>
              </a:rPr>
              <a:t>Razlika između </a:t>
            </a:r>
            <a:r>
              <a:rPr lang="sr-Latn-CS" altLang="en-US" sz="3200" b="1" smtClean="0">
                <a:cs typeface="Times New Roman" pitchFamily="18" charset="0"/>
              </a:rPr>
              <a:t>koristoljubivog </a:t>
            </a:r>
            <a:r>
              <a:rPr lang="sr-Latn-CS" altLang="en-US" sz="3200" smtClean="0">
                <a:cs typeface="Times New Roman" pitchFamily="18" charset="0"/>
              </a:rPr>
              <a:t>i </a:t>
            </a:r>
            <a:r>
              <a:rPr lang="sr-Latn-CS" altLang="en-US" sz="3200" b="1" smtClean="0">
                <a:cs typeface="Times New Roman" pitchFamily="18" charset="0"/>
              </a:rPr>
              <a:t>utilitarističkog</a:t>
            </a:r>
            <a:r>
              <a:rPr lang="sr-Latn-CS" altLang="en-US" sz="3200" smtClean="0">
                <a:cs typeface="Times New Roman" pitchFamily="18" charset="0"/>
              </a:rPr>
              <a:t> proračuna</a:t>
            </a:r>
          </a:p>
          <a:p>
            <a:pPr marL="273050" indent="-273050" eaLnBrk="1" hangingPunct="1">
              <a:spcBef>
                <a:spcPts val="1200"/>
              </a:spcBef>
            </a:pPr>
            <a:endParaRPr lang="sr-Latn-CS" altLang="en-US" sz="2400" smtClean="0">
              <a:cs typeface="Times New Roman" pitchFamily="18" charset="0"/>
            </a:endParaRP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Kada neka firma koristi analizu troškova i dobiti, ona odmerava dobre i loše posledice izvođenja izvesne radnje (obično u novčanom smislu) u odnosu na </a:t>
            </a:r>
            <a:r>
              <a:rPr lang="sr-Latn-CS" altLang="en-US" sz="2400" b="1" i="1" smtClean="0">
                <a:solidFill>
                  <a:srgbClr val="C00000"/>
                </a:solidFill>
                <a:cs typeface="Times New Roman" pitchFamily="18" charset="0"/>
              </a:rPr>
              <a:t>sebe samu</a:t>
            </a:r>
            <a:r>
              <a:rPr lang="sr-Latn-CS" altLang="en-US" sz="2400" b="1" smtClean="0">
                <a:solidFill>
                  <a:srgbClr val="C00000"/>
                </a:solidFill>
                <a:cs typeface="Times New Roman" pitchFamily="18" charset="0"/>
              </a:rPr>
              <a:t>.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Utilitaristička etička analiza odmerava dobra i loša dejstva neke radnje na </a:t>
            </a:r>
            <a:r>
              <a:rPr lang="sr-Latn-CS" altLang="en-US" sz="2400" b="1" i="1" smtClean="0">
                <a:solidFill>
                  <a:srgbClr val="7030A0"/>
                </a:solidFill>
                <a:cs typeface="Times New Roman" pitchFamily="18" charset="0"/>
              </a:rPr>
              <a:t>sve osobe </a:t>
            </a:r>
            <a:r>
              <a:rPr lang="sr-Latn-CS" altLang="en-US" sz="2400" smtClean="0">
                <a:cs typeface="Times New Roman" pitchFamily="18" charset="0"/>
              </a:rPr>
              <a:t>na koga to ima uticaja (</a:t>
            </a:r>
            <a:r>
              <a:rPr lang="sr-Latn-CS" altLang="en-US" sz="2400" i="1" smtClean="0">
                <a:cs typeface="Times New Roman" pitchFamily="18" charset="0"/>
              </a:rPr>
              <a:t>npr. podmićivanje da bi se dobio veliki posao: koristi trenutno samoj firmi, šteti svim drugima i sistemu nadmetanja na tržištu</a:t>
            </a:r>
            <a:r>
              <a:rPr lang="sr-Latn-CS" altLang="en-US" sz="2400" smtClean="0">
                <a:cs typeface="Times New Roman" pitchFamily="18" charset="0"/>
              </a:rPr>
              <a:t>)</a:t>
            </a:r>
          </a:p>
          <a:p>
            <a:pPr marL="273050" indent="-273050" eaLnBrk="1" hangingPunct="1"/>
            <a:endParaRPr lang="en-US" altLang="en-US" sz="2400" smtClean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Title 2"/>
          <p:cNvSpPr>
            <a:spLocks noGrp="1"/>
          </p:cNvSpPr>
          <p:nvPr>
            <p:ph type="title" idx="4294967295"/>
          </p:nvPr>
        </p:nvSpPr>
        <p:spPr bwMode="auto">
          <a:xfrm>
            <a:off x="468313" y="0"/>
            <a:ext cx="8229600" cy="1143000"/>
          </a:xfrm>
        </p:spPr>
        <p:txBody>
          <a:bodyPr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fr-FR" sz="3600" dirty="0" err="1" smtClean="0">
                <a:latin typeface="Times New Roman" pitchFamily="18" charset="0"/>
                <a:cs typeface="Times New Roman" pitchFamily="18" charset="0"/>
              </a:rPr>
              <a:t>Deontolo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š</a:t>
            </a:r>
            <a:r>
              <a:rPr lang="fr-FR" sz="3600" dirty="0" err="1" smtClean="0">
                <a:latin typeface="Times New Roman" pitchFamily="18" charset="0"/>
                <a:cs typeface="Times New Roman" pitchFamily="18" charset="0"/>
              </a:rPr>
              <a:t>ki</a:t>
            </a:r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600" dirty="0" err="1" smtClean="0">
                <a:latin typeface="Times New Roman" pitchFamily="18" charset="0"/>
                <a:cs typeface="Times New Roman" pitchFamily="18" charset="0"/>
              </a:rPr>
              <a:t>pristup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234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214313" y="1214438"/>
            <a:ext cx="8786812" cy="5643562"/>
          </a:xfrm>
        </p:spPr>
        <p:txBody>
          <a:bodyPr/>
          <a:lstStyle/>
          <a:p>
            <a:pPr eaLnBrk="1" hangingPunct="1"/>
            <a:r>
              <a:rPr lang="sr-Latn-CS" altLang="en-US" sz="2400" smtClean="0"/>
              <a:t>Deontološki pristup tvrdi da etikom treba da upravlja osećaj ispravnosti i dužnosti, a ne posledice i rezultati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400" smtClean="0"/>
              <a:t>Naša moralna obaveza nam ukazuje šta je ispravno činiti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400" b="1" i="1" smtClean="0">
                <a:solidFill>
                  <a:srgbClr val="FF0000"/>
                </a:solidFill>
              </a:rPr>
              <a:t>Moralnost je posebna vrsta spoznaje, koja ima sopstvenu logiku.</a:t>
            </a:r>
          </a:p>
          <a:p>
            <a:pPr eaLnBrk="1" hangingPunct="1">
              <a:spcBef>
                <a:spcPts val="1200"/>
              </a:spcBef>
            </a:pPr>
            <a:r>
              <a:rPr lang="sr-Latn-CS" altLang="en-US" sz="2400" smtClean="0"/>
              <a:t>Danas se govori o urođenoj «moralnoj gramatici»</a:t>
            </a:r>
          </a:p>
          <a:p>
            <a:pPr eaLnBrk="1" hangingPunct="1">
              <a:lnSpc>
                <a:spcPct val="90000"/>
              </a:lnSpc>
            </a:pPr>
            <a:r>
              <a:rPr lang="hsb-DE" altLang="en-US" sz="2400" smtClean="0"/>
              <a:t>Deontolozi tvrde da se prava i pravda ne mogu izvesti iz utilitaristi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kog prora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una, t</a:t>
            </a:r>
            <a:r>
              <a:rPr lang="sr-Latn-CS" altLang="en-US" sz="2400" smtClean="0"/>
              <a:t>j.</a:t>
            </a:r>
            <a:r>
              <a:rPr lang="hsb-DE" altLang="en-US" sz="2400" smtClean="0"/>
              <a:t> da ne zavise od odmeravanja posledica radnji. </a:t>
            </a:r>
          </a:p>
          <a:p>
            <a:pPr eaLnBrk="1" hangingPunct="1">
              <a:lnSpc>
                <a:spcPct val="90000"/>
              </a:lnSpc>
              <a:spcBef>
                <a:spcPct val="60000"/>
              </a:spcBef>
            </a:pPr>
            <a:r>
              <a:rPr lang="hsb-DE" altLang="en-US" sz="2400" smtClean="0"/>
              <a:t>Oni su uop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teno </a:t>
            </a:r>
            <a:r>
              <a:rPr lang="hsb-DE" altLang="en-US" sz="2400" b="1" i="1" smtClean="0"/>
              <a:t>obavezuju</a:t>
            </a:r>
            <a:r>
              <a:rPr lang="sr-Latn-CS" altLang="en-US" sz="2400" b="1" i="1" smtClean="0"/>
              <a:t>ć</a:t>
            </a:r>
            <a:r>
              <a:rPr lang="hsb-DE" altLang="en-US" sz="2400" b="1" i="1" smtClean="0"/>
              <a:t>i sami po sebi</a:t>
            </a:r>
            <a:r>
              <a:rPr lang="hsb-DE" altLang="en-US" sz="2400" smtClean="0"/>
              <a:t>, koliko god da ko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talo njihovo zadovoljenje, sa stanovi</a:t>
            </a:r>
            <a:r>
              <a:rPr lang="sr-Latn-CS" altLang="en-US" sz="2400" smtClean="0"/>
              <a:t>š</a:t>
            </a:r>
            <a:r>
              <a:rPr lang="hsb-DE" altLang="en-US" sz="2400" smtClean="0"/>
              <a:t>ta probita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nosti</a:t>
            </a:r>
            <a:r>
              <a:rPr lang="fr-FR" altLang="en-US" sz="2400" smtClean="0"/>
              <a:t> </a:t>
            </a:r>
            <a:endParaRPr lang="sr-Latn-CS" altLang="en-US" sz="2400" smtClean="0"/>
          </a:p>
          <a:p>
            <a:pPr eaLnBrk="1" hangingPunct="1">
              <a:lnSpc>
                <a:spcPct val="90000"/>
              </a:lnSpc>
              <a:spcBef>
                <a:spcPct val="60000"/>
              </a:spcBef>
            </a:pPr>
            <a:r>
              <a:rPr lang="sr-Latn-CS" altLang="en-US" sz="2400" b="1" smtClean="0"/>
              <a:t>Etika dužnosti</a:t>
            </a:r>
            <a:endParaRPr lang="fr-FR" altLang="en-US" sz="2400" b="1" smtClean="0"/>
          </a:p>
          <a:p>
            <a:pPr eaLnBrk="1" hangingPunct="1">
              <a:spcBef>
                <a:spcPts val="1200"/>
              </a:spcBef>
            </a:pPr>
            <a:endParaRPr lang="sr-Latn-CS" altLang="en-US" sz="2400" smtClean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285750" y="428625"/>
            <a:ext cx="8572500" cy="5643563"/>
          </a:xfrm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sr-Latn-CS" altLang="en-US" sz="3200" b="1" i="1" u="sng" smtClean="0">
                <a:cs typeface="Times New Roman" pitchFamily="18" charset="0"/>
              </a:rPr>
              <a:t>Temelji deontološke etike </a:t>
            </a:r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3200" b="1" i="1" u="sng" smtClean="0">
              <a:cs typeface="Times New Roman" pitchFamily="18" charset="0"/>
            </a:endParaRP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Starogrčki mislioci (Sokrat, Platon, stoičari)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Judeo-hrišćanski pogled na svet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Nemački filozof Imanuel Kant (18. vek)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Mnoge teorije savremenih mislilaca koje u središtu svojih istraživanja imaju koncepcije </a:t>
            </a:r>
            <a:r>
              <a:rPr lang="sr-Latn-CS" altLang="en-US" sz="2400" b="1" smtClean="0">
                <a:cs typeface="Times New Roman" pitchFamily="18" charset="0"/>
              </a:rPr>
              <a:t>pravde i ljudskih prava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Univerzalna deklaracija o ljudskim pravima</a:t>
            </a:r>
          </a:p>
          <a:p>
            <a:pPr marL="273050" indent="-273050" eaLnBrk="1" hangingPunct="1"/>
            <a:endParaRPr lang="en-US" altLang="en-US" sz="2400" smtClean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7200" y="785813"/>
            <a:ext cx="8229600" cy="5715000"/>
          </a:xfrm>
        </p:spPr>
        <p:txBody>
          <a:bodyPr/>
          <a:lstStyle/>
          <a:p>
            <a:pPr marL="273050" indent="-273050" eaLnBrk="1" hangingPunct="1">
              <a:buFont typeface="Wingdings 3" pitchFamily="18" charset="2"/>
              <a:buNone/>
            </a:pPr>
            <a:r>
              <a:rPr lang="sr-Latn-CS" altLang="en-US" sz="4000" smtClean="0"/>
              <a:t>“Dve stvari ispunjavaju dušu uvek novim i sve većim divljenjem i strahopoštovanjem: zvezdano nebo iznad mene i moralni zakon u men</a:t>
            </a:r>
            <a:r>
              <a:rPr lang="en-US" altLang="en-US" sz="4000" smtClean="0"/>
              <a:t>i</a:t>
            </a:r>
            <a:r>
              <a:rPr lang="sr-Latn-CS" altLang="en-US" sz="4000" smtClean="0"/>
              <a:t>”.</a:t>
            </a:r>
          </a:p>
          <a:p>
            <a:pPr marL="273050" indent="-273050" eaLnBrk="1" hangingPunct="1"/>
            <a:endParaRPr lang="sr-Latn-CS" altLang="en-US" sz="4000" smtClean="0"/>
          </a:p>
          <a:p>
            <a:pPr marL="273050" indent="-273050" eaLnBrk="1" hangingPunct="1">
              <a:buFont typeface="Wingdings 3" pitchFamily="18" charset="2"/>
              <a:buNone/>
            </a:pPr>
            <a:r>
              <a:rPr lang="sr-Latn-CS" altLang="en-US" sz="2400" smtClean="0"/>
              <a:t>			(Imanuel Kant, </a:t>
            </a:r>
            <a:r>
              <a:rPr lang="sr-Latn-CS" altLang="en-US" sz="2400" i="1" smtClean="0"/>
              <a:t>Kritika praktičnog uma</a:t>
            </a:r>
            <a:r>
              <a:rPr lang="sr-Latn-CS" altLang="en-US" sz="2400" smtClean="0"/>
              <a:t>)</a:t>
            </a:r>
            <a:r>
              <a:rPr lang="en-US" altLang="en-US" sz="2400" smtClean="0"/>
              <a:t> </a:t>
            </a:r>
          </a:p>
          <a:p>
            <a:pPr marL="273050" indent="-273050" eaLnBrk="1" hangingPunct="1"/>
            <a:endParaRPr lang="en-US" altLang="en-US" sz="2400" smtClean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457200" y="357188"/>
            <a:ext cx="8229600" cy="5649912"/>
          </a:xfrm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sr-Latn-CS" altLang="en-US" sz="3600" smtClean="0"/>
              <a:t>Kantova argumentacija</a:t>
            </a:r>
          </a:p>
          <a:p>
            <a:pPr marL="273050" indent="-273050" algn="ctr" eaLnBrk="1" hangingPunct="1">
              <a:buFont typeface="Wingdings 3" pitchFamily="18" charset="2"/>
              <a:buNone/>
            </a:pPr>
            <a:endParaRPr lang="sr-Latn-CS" altLang="en-US" sz="2400" smtClean="0"/>
          </a:p>
          <a:p>
            <a:pPr marL="273050" indent="-273050" eaLnBrk="1" hangingPunct="1"/>
            <a:r>
              <a:rPr lang="sr-Latn-CS" altLang="en-US" sz="2400" smtClean="0"/>
              <a:t>U Kritici praktičnog uma (1788) Kant pokušava da utvrdi šta daje </a:t>
            </a:r>
            <a:r>
              <a:rPr lang="sr-Latn-CS" altLang="en-US" sz="2400" b="1" smtClean="0"/>
              <a:t>opštost</a:t>
            </a:r>
            <a:r>
              <a:rPr lang="sr-Latn-CS" altLang="en-US" sz="2400" smtClean="0"/>
              <a:t> i </a:t>
            </a:r>
            <a:r>
              <a:rPr lang="sr-Latn-CS" altLang="en-US" sz="2400" b="1" smtClean="0"/>
              <a:t>nužnost </a:t>
            </a:r>
            <a:r>
              <a:rPr lang="sr-Latn-CS" altLang="en-US" sz="2400" smtClean="0"/>
              <a:t>našoj moralnoj delatnosti</a:t>
            </a:r>
          </a:p>
          <a:p>
            <a:pPr marL="273050" indent="-273050" eaLnBrk="1" hangingPunct="1"/>
            <a:r>
              <a:rPr lang="sr-Latn-CS" altLang="en-US" sz="2400" b="1" smtClean="0">
                <a:solidFill>
                  <a:srgbClr val="FF0000"/>
                </a:solidFill>
              </a:rPr>
              <a:t>Dokazuje da ono što je moralno i racionalno važi za sve ljude podjednako</a:t>
            </a:r>
          </a:p>
          <a:p>
            <a:pPr marL="273050" indent="-273050" eaLnBrk="1" hangingPunct="1"/>
            <a:r>
              <a:rPr lang="sr-Latn-CS" altLang="en-US" sz="2400" smtClean="0"/>
              <a:t>Jednu radnju ne čini moralnom </a:t>
            </a:r>
            <a:r>
              <a:rPr lang="sr-Latn-CS" altLang="en-US" sz="2400" smtClean="0">
                <a:solidFill>
                  <a:schemeClr val="accent2"/>
                </a:solidFill>
              </a:rPr>
              <a:t>zbir njenih korisnih posledica</a:t>
            </a:r>
            <a:r>
              <a:rPr lang="sr-Latn-CS" altLang="en-US" sz="2400" smtClean="0"/>
              <a:t>, već samo činjenica da je ona u </a:t>
            </a:r>
            <a:r>
              <a:rPr lang="sr-Latn-CS" altLang="en-US" sz="2400" smtClean="0">
                <a:solidFill>
                  <a:schemeClr val="accent1"/>
                </a:solidFill>
              </a:rPr>
              <a:t>skladu sa moralnim zakonom koji obavezuje i propisuje ispravnu moralnu praksu</a:t>
            </a:r>
            <a:r>
              <a:rPr lang="sr-Latn-CS" altLang="en-US" sz="2400" smtClean="0"/>
              <a:t>.</a:t>
            </a:r>
          </a:p>
          <a:p>
            <a:pPr marL="273050" indent="-273050" eaLnBrk="1" hangingPunct="1"/>
            <a:r>
              <a:rPr lang="sr-Latn-CS" altLang="en-US" sz="2400" smtClean="0"/>
              <a:t>Moralni zakon nije nešto što možemo da poštujemo po svom ličnom nahođenju ili ličnim ciljevima.</a:t>
            </a:r>
          </a:p>
          <a:p>
            <a:pPr marL="273050" indent="-273050" algn="ctr" eaLnBrk="1" hangingPunct="1">
              <a:spcBef>
                <a:spcPts val="1800"/>
              </a:spcBef>
              <a:buFont typeface="Wingdings 3" pitchFamily="18" charset="2"/>
              <a:buNone/>
            </a:pPr>
            <a:r>
              <a:rPr lang="sr-Latn-CS" altLang="en-US" sz="2400" b="1" smtClean="0">
                <a:solidFill>
                  <a:srgbClr val="FF0000"/>
                </a:solidFill>
              </a:rPr>
              <a:t>MORALNI ZAKON OBAVEZUJE BEZUSLOVNO SVAKO LJUDSKO BIĆE</a:t>
            </a:r>
            <a:endParaRPr lang="en-US" altLang="en-US" sz="2400" b="1" smtClean="0">
              <a:solidFill>
                <a:srgbClr val="FF0000"/>
              </a:solidFill>
            </a:endParaRPr>
          </a:p>
          <a:p>
            <a:pPr marL="273050" indent="-273050" eaLnBrk="1" hangingPunct="1"/>
            <a:endParaRPr lang="en-US" altLang="en-US" sz="20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itle 1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fr-FR" b="0" dirty="0" err="1" smtClean="0">
                <a:latin typeface="Times New Roman" pitchFamily="18" charset="0"/>
                <a:cs typeface="Times New Roman" pitchFamily="18" charset="0"/>
              </a:rPr>
              <a:t>Kantov</a:t>
            </a:r>
            <a:r>
              <a:rPr lang="fr-FR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0" dirty="0" err="1" smtClean="0">
                <a:latin typeface="Times New Roman" pitchFamily="18" charset="0"/>
                <a:cs typeface="Times New Roman" pitchFamily="18" charset="0"/>
              </a:rPr>
              <a:t>kategori</a:t>
            </a:r>
            <a:r>
              <a:rPr lang="sr-Latn-CS" b="0" dirty="0" smtClean="0">
                <a:latin typeface="Times New Roman" pitchFamily="18" charset="0"/>
                <a:cs typeface="Times New Roman" pitchFamily="18" charset="0"/>
              </a:rPr>
              <a:t>č</a:t>
            </a:r>
            <a:r>
              <a:rPr lang="fr-FR" b="0" dirty="0" err="1" smtClean="0">
                <a:latin typeface="Times New Roman" pitchFamily="18" charset="0"/>
                <a:cs typeface="Times New Roman" pitchFamily="18" charset="0"/>
              </a:rPr>
              <a:t>ki</a:t>
            </a:r>
            <a:r>
              <a:rPr lang="fr-FR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b="0" dirty="0" err="1" smtClean="0">
                <a:latin typeface="Times New Roman" pitchFamily="18" charset="0"/>
                <a:cs typeface="Times New Roman" pitchFamily="18" charset="0"/>
              </a:rPr>
              <a:t>imperativ</a:t>
            </a:r>
            <a:endParaRPr lang="en-US" b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330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23850" y="2349500"/>
            <a:ext cx="8643938" cy="4900613"/>
          </a:xfrm>
        </p:spPr>
        <p:txBody>
          <a:bodyPr/>
          <a:lstStyle/>
          <a:p>
            <a:pPr marL="273050" indent="-273050" eaLnBrk="1" hangingPunct="1"/>
            <a:r>
              <a:rPr lang="sr-Latn-CS" altLang="en-US" sz="2800" smtClean="0"/>
              <a:t>Najviše moralno načelo koje </a:t>
            </a:r>
            <a:r>
              <a:rPr lang="sr-Latn-CS" altLang="en-US" sz="2800" smtClean="0">
                <a:solidFill>
                  <a:srgbClr val="990000"/>
                </a:solidFill>
              </a:rPr>
              <a:t>utvrđuje formu </a:t>
            </a:r>
            <a:r>
              <a:rPr lang="sr-Latn-CS" altLang="en-US" sz="2800" smtClean="0"/>
              <a:t>koje moraju da imaju sve moralne radnje</a:t>
            </a:r>
            <a:r>
              <a:rPr lang="fr-FR" altLang="en-US" sz="2800" smtClean="0"/>
              <a:t>.</a:t>
            </a:r>
            <a:r>
              <a:rPr lang="hsb-DE" altLang="en-US" sz="2800" smtClean="0"/>
              <a:t> </a:t>
            </a:r>
            <a:endParaRPr lang="sr-Latn-CS" altLang="en-US" sz="2800" smtClean="0"/>
          </a:p>
          <a:p>
            <a:pPr marL="273050" indent="-273050" eaLnBrk="1" hangingPunct="1"/>
            <a:r>
              <a:rPr lang="sr-Latn-CS" altLang="en-US" sz="2800" smtClean="0"/>
              <a:t>Tvori </a:t>
            </a:r>
            <a:r>
              <a:rPr lang="sr-Latn-CS" altLang="en-US" sz="2800" smtClean="0">
                <a:solidFill>
                  <a:srgbClr val="0033CC"/>
                </a:solidFill>
              </a:rPr>
              <a:t>kriterijume</a:t>
            </a:r>
            <a:r>
              <a:rPr lang="sr-Latn-CS" altLang="en-US" sz="2800" smtClean="0"/>
              <a:t> kojima možemo da proverimo da li je neka radnja moralna ili nije.</a:t>
            </a:r>
          </a:p>
          <a:p>
            <a:pPr marL="273050" indent="-273050" eaLnBrk="1" hangingPunct="1"/>
            <a:r>
              <a:rPr lang="sr-Latn-CS" altLang="en-US" sz="2800" smtClean="0"/>
              <a:t>Pruža nam čvrstu logički zasnovanu ali i praktično primenljivu odbranu od </a:t>
            </a:r>
            <a:r>
              <a:rPr lang="sr-Latn-CS" altLang="en-US" sz="2800" b="1" i="1" smtClean="0">
                <a:solidFill>
                  <a:srgbClr val="7030A0"/>
                </a:solidFill>
              </a:rPr>
              <a:t>relativističke greške</a:t>
            </a:r>
          </a:p>
          <a:p>
            <a:pPr marL="273050" indent="-273050" eaLnBrk="1" hangingPunct="1"/>
            <a:endParaRPr lang="hsb-DE" altLang="en-US" sz="2800" smtClean="0"/>
          </a:p>
          <a:p>
            <a:pPr marL="273050" indent="-273050" eaLnBrk="1" hangingPunct="1"/>
            <a:endParaRPr lang="en-US" altLang="en-US" sz="2000" smtClean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14313" y="285750"/>
            <a:ext cx="8472487" cy="607218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sr-Latn-CS" altLang="en-US" sz="3300" smtClean="0"/>
              <a:t>Kriterijumi moralnosti neke radnje</a:t>
            </a:r>
          </a:p>
          <a:p>
            <a:pPr algn="ctr" eaLnBrk="1" hangingPunct="1">
              <a:lnSpc>
                <a:spcPct val="90000"/>
              </a:lnSpc>
              <a:buFont typeface="Wingdings 3" pitchFamily="18" charset="2"/>
              <a:buNone/>
            </a:pPr>
            <a:endParaRPr lang="sr-Latn-CS" altLang="en-US" sz="3300" smtClean="0"/>
          </a:p>
          <a:p>
            <a:pPr algn="ctr" eaLnBrk="1" hangingPunct="1">
              <a:lnSpc>
                <a:spcPct val="90000"/>
              </a:lnSpc>
              <a:buFont typeface="Wingdings 3" pitchFamily="18" charset="2"/>
              <a:buNone/>
            </a:pPr>
            <a:endParaRPr lang="sr-Latn-CS" altLang="en-US" sz="3300" smtClean="0"/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buFont typeface="Arial" charset="0"/>
              <a:buAutoNum type="arabicPeriod"/>
            </a:pPr>
            <a:r>
              <a:rPr lang="sr-Latn-CS" altLang="en-US" sz="2400" smtClean="0"/>
              <a:t>Mora </a:t>
            </a:r>
            <a:r>
              <a:rPr lang="hsb-DE" altLang="en-US" sz="2400" smtClean="0"/>
              <a:t>biti podatna pretvaranju u </a:t>
            </a:r>
            <a:r>
              <a:rPr lang="hsb-DE" altLang="en-US" sz="2400" smtClean="0">
                <a:solidFill>
                  <a:schemeClr val="accent2"/>
                </a:solidFill>
              </a:rPr>
              <a:t>dosledno univerzalnu</a:t>
            </a:r>
            <a:r>
              <a:rPr lang="sr-Latn-CS" altLang="en-US" sz="2400" smtClean="0"/>
              <a:t>:</a:t>
            </a:r>
            <a:r>
              <a:rPr lang="hsb-DE" altLang="en-US" sz="2400" smtClean="0"/>
              <a:t> ako je jedna radnja moralna za mene, ona mora biti moralna za svakog. </a:t>
            </a:r>
            <a:endParaRPr lang="sr-Latn-CS" altLang="en-US" sz="2400" smtClean="0"/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buFont typeface="Arial" charset="0"/>
              <a:buAutoNum type="arabicPeriod"/>
            </a:pPr>
            <a:endParaRPr lang="sr-Latn-CS" altLang="en-US" sz="2400" smtClean="0"/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buFont typeface="Arial" charset="0"/>
              <a:buAutoNum type="arabicPeriod"/>
            </a:pPr>
            <a:r>
              <a:rPr lang="sr-Latn-CS" altLang="en-US" sz="2400" smtClean="0"/>
              <a:t>Mora </a:t>
            </a:r>
            <a:r>
              <a:rPr lang="hsb-DE" altLang="en-US" sz="2400" smtClean="0">
                <a:solidFill>
                  <a:srgbClr val="990000"/>
                </a:solidFill>
              </a:rPr>
              <a:t>po</a:t>
            </a:r>
            <a:r>
              <a:rPr lang="sr-Latn-CS" altLang="en-US" sz="2400" smtClean="0">
                <a:solidFill>
                  <a:srgbClr val="990000"/>
                </a:solidFill>
              </a:rPr>
              <a:t>š</a:t>
            </a:r>
            <a:r>
              <a:rPr lang="hsb-DE" altLang="en-US" sz="2400" smtClean="0">
                <a:solidFill>
                  <a:srgbClr val="990000"/>
                </a:solidFill>
              </a:rPr>
              <a:t>tovati raciona</a:t>
            </a:r>
            <a:r>
              <a:rPr lang="sr-Latn-CS" altLang="en-US" sz="2400" smtClean="0">
                <a:solidFill>
                  <a:srgbClr val="990000"/>
                </a:solidFill>
              </a:rPr>
              <a:t>l</a:t>
            </a:r>
            <a:r>
              <a:rPr lang="hsb-DE" altLang="en-US" sz="2400" smtClean="0">
                <a:solidFill>
                  <a:srgbClr val="990000"/>
                </a:solidFill>
              </a:rPr>
              <a:t>na bi</a:t>
            </a:r>
            <a:r>
              <a:rPr lang="sr-Latn-CS" altLang="en-US" sz="2400" smtClean="0">
                <a:solidFill>
                  <a:srgbClr val="990000"/>
                </a:solidFill>
              </a:rPr>
              <a:t>ć</a:t>
            </a:r>
            <a:r>
              <a:rPr lang="hsb-DE" altLang="en-US" sz="2400" smtClean="0">
                <a:solidFill>
                  <a:srgbClr val="990000"/>
                </a:solidFill>
              </a:rPr>
              <a:t>a kao cilj po sebi</a:t>
            </a:r>
            <a:r>
              <a:rPr lang="sr-Latn-CS" altLang="en-US" sz="2400" smtClean="0"/>
              <a:t>:</a:t>
            </a:r>
            <a:r>
              <a:rPr lang="hsb-DE" altLang="en-US" sz="2400" smtClean="0"/>
              <a:t> ljudi imaju izvesna neotu</a:t>
            </a:r>
            <a:r>
              <a:rPr lang="sr-Latn-CS" altLang="en-US" sz="2400" smtClean="0"/>
              <a:t>đ</a:t>
            </a:r>
            <a:r>
              <a:rPr lang="hsb-DE" altLang="en-US" sz="2400" smtClean="0"/>
              <a:t>iva prava </a:t>
            </a:r>
            <a:r>
              <a:rPr lang="sr-Latn-CS" altLang="en-US" sz="2400" smtClean="0"/>
              <a:t>(život, sloboda, traganje za srećom) </a:t>
            </a:r>
            <a:r>
              <a:rPr lang="hsb-DE" altLang="en-US" sz="2400" smtClean="0"/>
              <a:t>zbog prirode svog bi</a:t>
            </a:r>
            <a:r>
              <a:rPr lang="sr-Latn-CS" altLang="en-US" sz="2400" smtClean="0"/>
              <a:t>ć</a:t>
            </a:r>
            <a:r>
              <a:rPr lang="hsb-DE" altLang="en-US" sz="2400" smtClean="0"/>
              <a:t>a i pori</a:t>
            </a:r>
            <a:r>
              <a:rPr lang="sr-Latn-CS" altLang="en-US" sz="2400" smtClean="0"/>
              <a:t>č</a:t>
            </a:r>
            <a:r>
              <a:rPr lang="hsb-DE" altLang="en-US" sz="2400" smtClean="0"/>
              <a:t>e se da su ta prava zavisna od </a:t>
            </a:r>
            <a:r>
              <a:rPr lang="sr-Latn-CS" altLang="en-US" sz="2400" smtClean="0"/>
              <a:t>bilo kakvog utilitarističkog proračuna i poledica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buFont typeface="Arial" charset="0"/>
              <a:buAutoNum type="arabicPeriod"/>
            </a:pPr>
            <a:endParaRPr lang="sr-Latn-CS" altLang="en-US" sz="2400" smtClean="0"/>
          </a:p>
          <a:p>
            <a:pPr eaLnBrk="1" hangingPunct="1">
              <a:lnSpc>
                <a:spcPct val="80000"/>
              </a:lnSpc>
              <a:spcBef>
                <a:spcPts val="1200"/>
              </a:spcBef>
              <a:buFont typeface="Arial" charset="0"/>
              <a:buAutoNum type="arabicPeriod"/>
            </a:pPr>
            <a:r>
              <a:rPr lang="sr-Latn-CS" altLang="en-US" sz="2400" smtClean="0"/>
              <a:t>Mora </a:t>
            </a:r>
            <a:r>
              <a:rPr lang="hsb-DE" altLang="en-US" sz="2400" smtClean="0">
                <a:solidFill>
                  <a:srgbClr val="0033CC"/>
                </a:solidFill>
              </a:rPr>
              <a:t>proizlaziti iz autonomije racionalnih bi</a:t>
            </a:r>
            <a:r>
              <a:rPr lang="sr-Latn-CS" altLang="en-US" sz="2400" smtClean="0">
                <a:solidFill>
                  <a:srgbClr val="0033CC"/>
                </a:solidFill>
              </a:rPr>
              <a:t>ć</a:t>
            </a:r>
            <a:r>
              <a:rPr lang="hsb-DE" altLang="en-US" sz="2400" smtClean="0">
                <a:solidFill>
                  <a:srgbClr val="0033CC"/>
                </a:solidFill>
              </a:rPr>
              <a:t>a</a:t>
            </a:r>
            <a:r>
              <a:rPr lang="sr-Latn-CS" altLang="en-US" sz="2400" smtClean="0"/>
              <a:t>:</a:t>
            </a:r>
            <a:r>
              <a:rPr lang="hsb-DE" altLang="en-US" sz="2400" smtClean="0"/>
              <a:t> moralni zakon je </a:t>
            </a:r>
            <a:r>
              <a:rPr lang="sr-Latn-CS" altLang="en-US" sz="2400" smtClean="0"/>
              <a:t>(slobodno) </a:t>
            </a:r>
            <a:r>
              <a:rPr lang="hsb-DE" altLang="en-US" sz="2400" smtClean="0"/>
              <a:t>samonametnut i samoprihva</a:t>
            </a:r>
            <a:r>
              <a:rPr lang="sr-Latn-CS" altLang="en-US" sz="2400" smtClean="0"/>
              <a:t>ć</a:t>
            </a:r>
            <a:r>
              <a:rPr lang="hsb-DE" altLang="en-US" sz="2400" smtClean="0"/>
              <a:t>en. </a:t>
            </a:r>
            <a:endParaRPr lang="sr-Latn-CS" altLang="en-US" sz="24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altLang="en-US" sz="2400" smtClean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itle 1"/>
          <p:cNvSpPr>
            <a:spLocks noGrp="1"/>
          </p:cNvSpPr>
          <p:nvPr>
            <p:ph type="title"/>
          </p:nvPr>
        </p:nvSpPr>
        <p:spPr bwMode="auto">
          <a:xfrm>
            <a:off x="428596" y="214290"/>
            <a:ext cx="8229600" cy="1296988"/>
          </a:xfrm>
        </p:spPr>
        <p:txBody>
          <a:bodyPr wrap="square" lIns="91440" tIns="45720" rIns="91440" bIns="91440" numCol="1" anchor="b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sr-Latn-CS" sz="3200" b="0" dirty="0" smtClean="0">
                <a:solidFill>
                  <a:srgbClr val="990000"/>
                </a:solidFill>
                <a:latin typeface="Times New Roman" pitchFamily="18" charset="0"/>
              </a:rPr>
              <a:t>2. Druga formulacija Kantovog kategoričkog  imperativa</a:t>
            </a:r>
            <a:br>
              <a:rPr lang="sr-Latn-CS" sz="3200" b="0" dirty="0" smtClean="0">
                <a:solidFill>
                  <a:srgbClr val="990000"/>
                </a:solidFill>
                <a:latin typeface="Times New Roman" pitchFamily="18" charset="0"/>
              </a:rPr>
            </a:br>
            <a:endParaRPr lang="en-US" sz="3200" b="0" dirty="0" smtClean="0">
              <a:solidFill>
                <a:srgbClr val="990000"/>
              </a:solidFill>
              <a:latin typeface="Times New Roman" pitchFamily="18" charset="0"/>
            </a:endParaRPr>
          </a:p>
        </p:txBody>
      </p:sp>
      <p:sp>
        <p:nvSpPr>
          <p:cNvPr id="101378" name="Rectangle 3"/>
          <p:cNvSpPr>
            <a:spLocks noGrp="1"/>
          </p:cNvSpPr>
          <p:nvPr>
            <p:ph type="body" idx="1"/>
          </p:nvPr>
        </p:nvSpPr>
        <p:spPr>
          <a:xfrm>
            <a:off x="142875" y="1214438"/>
            <a:ext cx="8786813" cy="53117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sr-Latn-CS" altLang="en-US" sz="2400" b="1" smtClean="0"/>
              <a:t>Poštovanje ljudskih bića kao ciljeva po sebi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hsb-DE" altLang="en-US" sz="2400" i="1" smtClean="0">
                <a:solidFill>
                  <a:srgbClr val="0033CC"/>
                </a:solidFill>
              </a:rPr>
              <a:t>“</a:t>
            </a:r>
            <a:r>
              <a:rPr lang="sr-Latn-CS" altLang="en-US" sz="2400" i="1" smtClean="0">
                <a:solidFill>
                  <a:srgbClr val="0033CC"/>
                </a:solidFill>
              </a:rPr>
              <a:t>P</a:t>
            </a:r>
            <a:r>
              <a:rPr lang="hsb-DE" altLang="en-US" sz="2400" i="1" smtClean="0">
                <a:solidFill>
                  <a:srgbClr val="0033CC"/>
                </a:solidFill>
              </a:rPr>
              <a:t>ostupaj tako da </a:t>
            </a:r>
            <a:r>
              <a:rPr lang="sr-Latn-CS" altLang="en-US" sz="2400" i="1" smtClean="0">
                <a:solidFill>
                  <a:srgbClr val="0033CC"/>
                </a:solidFill>
              </a:rPr>
              <a:t>ljudskost </a:t>
            </a:r>
            <a:r>
              <a:rPr lang="hsb-DE" altLang="en-US" sz="2400" i="1" smtClean="0">
                <a:solidFill>
                  <a:srgbClr val="0033CC"/>
                </a:solidFill>
              </a:rPr>
              <a:t>u s</a:t>
            </a:r>
            <a:r>
              <a:rPr lang="sr-Latn-CS" altLang="en-US" sz="2400" i="1" smtClean="0">
                <a:solidFill>
                  <a:srgbClr val="0033CC"/>
                </a:solidFill>
              </a:rPr>
              <a:t>opstvenoj</a:t>
            </a:r>
            <a:r>
              <a:rPr lang="hsb-DE" altLang="en-US" sz="2400" i="1" smtClean="0">
                <a:solidFill>
                  <a:srgbClr val="0033CC"/>
                </a:solidFill>
              </a:rPr>
              <a:t> li</a:t>
            </a:r>
            <a:r>
              <a:rPr lang="sr-Latn-CS" altLang="en-US" sz="2400" i="1" smtClean="0">
                <a:solidFill>
                  <a:srgbClr val="0033CC"/>
                </a:solidFill>
              </a:rPr>
              <a:t>č</a:t>
            </a:r>
            <a:r>
              <a:rPr lang="hsb-DE" altLang="en-US" sz="2400" i="1" smtClean="0">
                <a:solidFill>
                  <a:srgbClr val="0033CC"/>
                </a:solidFill>
              </a:rPr>
              <a:t>nosti kao i u li</a:t>
            </a:r>
            <a:r>
              <a:rPr lang="sr-Latn-CS" altLang="en-US" sz="2400" i="1" smtClean="0">
                <a:solidFill>
                  <a:srgbClr val="0033CC"/>
                </a:solidFill>
              </a:rPr>
              <a:t>č</a:t>
            </a:r>
            <a:r>
              <a:rPr lang="hsb-DE" altLang="en-US" sz="2400" i="1" smtClean="0">
                <a:solidFill>
                  <a:srgbClr val="0033CC"/>
                </a:solidFill>
              </a:rPr>
              <a:t>nosti svakog drugog </a:t>
            </a:r>
            <a:r>
              <a:rPr lang="sr-Latn-CS" altLang="en-US" sz="2400" i="1" smtClean="0">
                <a:solidFill>
                  <a:srgbClr val="0033CC"/>
                </a:solidFill>
              </a:rPr>
              <a:t>č</a:t>
            </a:r>
            <a:r>
              <a:rPr lang="hsb-DE" altLang="en-US" sz="2400" i="1" smtClean="0">
                <a:solidFill>
                  <a:srgbClr val="0033CC"/>
                </a:solidFill>
              </a:rPr>
              <a:t>oveka </a:t>
            </a:r>
            <a:r>
              <a:rPr lang="sr-Latn-CS" altLang="en-US" sz="2400" i="1" smtClean="0">
                <a:solidFill>
                  <a:srgbClr val="0033CC"/>
                </a:solidFill>
              </a:rPr>
              <a:t>nikad ne </a:t>
            </a:r>
            <a:r>
              <a:rPr lang="hsb-DE" altLang="en-US" sz="2400" i="1" smtClean="0">
                <a:solidFill>
                  <a:srgbClr val="0033CC"/>
                </a:solidFill>
              </a:rPr>
              <a:t>upotrebljava</a:t>
            </a:r>
            <a:r>
              <a:rPr lang="sr-Latn-CS" altLang="en-US" sz="2400" i="1" smtClean="0">
                <a:solidFill>
                  <a:srgbClr val="0033CC"/>
                </a:solidFill>
              </a:rPr>
              <a:t>š</a:t>
            </a:r>
            <a:r>
              <a:rPr lang="hsb-DE" altLang="en-US" sz="2400" i="1" smtClean="0">
                <a:solidFill>
                  <a:srgbClr val="0033CC"/>
                </a:solidFill>
              </a:rPr>
              <a:t> </a:t>
            </a:r>
            <a:r>
              <a:rPr lang="sr-Latn-CS" altLang="en-US" sz="2400" i="1" smtClean="0">
                <a:solidFill>
                  <a:srgbClr val="0033CC"/>
                </a:solidFill>
              </a:rPr>
              <a:t>samo </a:t>
            </a:r>
            <a:r>
              <a:rPr lang="hsb-DE" altLang="en-US" sz="2400" i="1" smtClean="0">
                <a:solidFill>
                  <a:srgbClr val="0033CC"/>
                </a:solidFill>
              </a:rPr>
              <a:t>kao sredstvo</a:t>
            </a:r>
            <a:r>
              <a:rPr lang="sr-Latn-CS" altLang="en-US" sz="2400" i="1" smtClean="0">
                <a:solidFill>
                  <a:srgbClr val="0033CC"/>
                </a:solidFill>
              </a:rPr>
              <a:t>, već  uvek i </a:t>
            </a:r>
            <a:r>
              <a:rPr lang="hsb-DE" altLang="en-US" sz="2400" i="1" smtClean="0">
                <a:solidFill>
                  <a:srgbClr val="0033CC"/>
                </a:solidFill>
              </a:rPr>
              <a:t>kao svrhu</a:t>
            </a:r>
            <a:r>
              <a:rPr lang="sr-Latn-CS" altLang="en-US" sz="2400" i="1" smtClean="0">
                <a:solidFill>
                  <a:srgbClr val="0033CC"/>
                </a:solidFill>
              </a:rPr>
              <a:t>”.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sr-Latn-CS" altLang="en-US" sz="2400" b="1" smtClean="0">
                <a:solidFill>
                  <a:srgbClr val="C00000"/>
                </a:solidFill>
              </a:rPr>
              <a:t>Neotuđiva prava ljudi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sr-Latn-CS" altLang="en-US" sz="2400" smtClean="0"/>
              <a:t>Racionalna, autonomna bića nisu samodovoljna, te su stoga uzajamno povrediva.</a:t>
            </a:r>
          </a:p>
          <a:p>
            <a:pPr eaLnBrk="1" hangingPunct="1">
              <a:lnSpc>
                <a:spcPct val="80000"/>
              </a:lnSpc>
            </a:pPr>
            <a:r>
              <a:rPr lang="sr-Latn-CS" altLang="en-US" sz="2400" smtClean="0"/>
              <a:t>Upotrebiti drugog: tretirati ga kao sredstvo za postizanje svog cilja a ne </a:t>
            </a:r>
            <a:r>
              <a:rPr lang="sr-Latn-CS" altLang="en-US" sz="2400" b="1" smtClean="0"/>
              <a:t>i</a:t>
            </a:r>
            <a:r>
              <a:rPr lang="sr-Latn-CS" altLang="en-US" sz="2400" smtClean="0"/>
              <a:t> kao subjekt.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sr-Latn-CS" altLang="en-US" sz="2400" smtClean="0"/>
              <a:t>Postvarenje čoveka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sr-Latn-CS" altLang="en-US" sz="2400" smtClean="0"/>
              <a:t>Po Kantu, imamo moralnu obavezu da poštujemo i svoje lično dostojanstvo.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sr-Latn-CS" altLang="en-US" sz="2400" smtClean="0"/>
              <a:t>Psihologija potvrđuje taj uvid: onaj ko nema samopoštovanja nema poštovanja ni prema drugima i obrnuto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endParaRPr lang="sr-Latn-CS" altLang="en-US" sz="2000" smtClean="0"/>
          </a:p>
          <a:p>
            <a:pPr>
              <a:lnSpc>
                <a:spcPct val="80000"/>
              </a:lnSpc>
            </a:pPr>
            <a:endParaRPr lang="en-US" altLang="en-US" sz="13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Title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91440" numCol="1" anchor="b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sr-Latn-CS" sz="3200" b="0" dirty="0" smtClean="0">
                <a:solidFill>
                  <a:schemeClr val="tx1"/>
                </a:solidFill>
                <a:latin typeface="Times New Roman" pitchFamily="18" charset="0"/>
              </a:rPr>
              <a:t>Treća formulacija kategoričkog imperativa</a:t>
            </a:r>
            <a:r>
              <a:rPr lang="sr-Latn-CS" sz="3700" b="0" dirty="0" smtClean="0"/>
              <a:t/>
            </a:r>
            <a:br>
              <a:rPr lang="sr-Latn-CS" sz="3700" b="0" dirty="0" smtClean="0"/>
            </a:br>
            <a:endParaRPr lang="en-US" sz="3700" b="0" dirty="0" smtClean="0"/>
          </a:p>
        </p:txBody>
      </p:sp>
      <p:sp>
        <p:nvSpPr>
          <p:cNvPr id="102402" name="Rectangle 3"/>
          <p:cNvSpPr>
            <a:spLocks noGrp="1"/>
          </p:cNvSpPr>
          <p:nvPr>
            <p:ph type="body" idx="1"/>
          </p:nvPr>
        </p:nvSpPr>
        <p:spPr>
          <a:xfrm>
            <a:off x="214313" y="1268413"/>
            <a:ext cx="8715375" cy="47386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sr-Latn-CS" altLang="en-US" sz="2400" b="1" smtClean="0">
                <a:solidFill>
                  <a:srgbClr val="990000"/>
                </a:solidFill>
              </a:rPr>
              <a:t>“Postupaj samo tako da volja može na osnovi svoje maksime da posmatra samu sebe u isto vreme kao opšte zakonodavstvo”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endParaRPr lang="sr-Latn-CS" altLang="en-US" sz="2400" b="1" smtClean="0">
              <a:solidFill>
                <a:srgbClr val="99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sr-Latn-CS" altLang="en-US" sz="2400" smtClean="0"/>
              <a:t>M</a:t>
            </a:r>
            <a:r>
              <a:rPr lang="hsb-DE" altLang="en-US" sz="2400" smtClean="0"/>
              <a:t>oralni zakon je </a:t>
            </a:r>
            <a:r>
              <a:rPr lang="hsb-DE" altLang="en-US" sz="2400" b="1" i="1" smtClean="0"/>
              <a:t>samonametnu</a:t>
            </a:r>
            <a:r>
              <a:rPr lang="hsb-DE" altLang="en-US" sz="2400" i="1" smtClean="0"/>
              <a:t>t i </a:t>
            </a:r>
            <a:r>
              <a:rPr lang="hsb-DE" altLang="en-US" sz="2400" b="1" i="1" smtClean="0"/>
              <a:t>samoprihva</a:t>
            </a:r>
            <a:r>
              <a:rPr lang="sr-Latn-CS" altLang="en-US" sz="2400" b="1" i="1" smtClean="0"/>
              <a:t>ć</a:t>
            </a:r>
            <a:r>
              <a:rPr lang="hsb-DE" altLang="en-US" sz="2400" b="1" i="1" smtClean="0"/>
              <a:t>en</a:t>
            </a:r>
            <a:endParaRPr lang="sr-Latn-CS" altLang="en-US" sz="2400" b="1" i="1" smtClean="0"/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sr-Latn-CS" altLang="en-US" sz="2400" smtClean="0"/>
              <a:t>Ljudska sloboda je </a:t>
            </a:r>
            <a:r>
              <a:rPr lang="sr-Latn-CS" altLang="en-US" sz="2400" b="1" i="1" smtClean="0"/>
              <a:t>racionalna sloboda samoodređenja.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sr-Latn-CS" altLang="en-US" sz="2400" smtClean="0"/>
              <a:t>Autonomija ličnosti ne znači da smo nezavisni jedni od drugih i od društvenih konvencija, već da imamo </a:t>
            </a:r>
            <a:r>
              <a:rPr lang="sr-Latn-CS" altLang="en-US" sz="2400" b="1" i="1" smtClean="0"/>
              <a:t>sposobnost samokontrole 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sr-Latn-CS" altLang="en-US" sz="2400" smtClean="0"/>
              <a:t>Ljudska bića su kadra da koče i nadziru svoje nagone, strasti i porive, i da ispituju svoje postupke pre nego što ih počine (kao i da se kaju posle počinjenih postupaka)</a:t>
            </a:r>
            <a:r>
              <a:rPr lang="sr-Latn-CS" altLang="en-US" sz="2400" b="1" i="1" smtClean="0"/>
              <a:t> 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sr-Latn-CS" altLang="en-US" sz="2400" b="1" i="1" smtClean="0"/>
              <a:t>Sposobnost</a:t>
            </a:r>
            <a:r>
              <a:rPr lang="sr-Latn-CS" altLang="en-US" sz="2400" smtClean="0"/>
              <a:t> racionalnog bića da tako postupa nosi sobom </a:t>
            </a:r>
            <a:r>
              <a:rPr lang="sr-Latn-CS" altLang="en-US" sz="2400" b="1" i="1" smtClean="0"/>
              <a:t>obavezu</a:t>
            </a:r>
            <a:r>
              <a:rPr lang="sr-Latn-CS" altLang="en-US" sz="2400" smtClean="0"/>
              <a:t> da tako postupa</a:t>
            </a:r>
            <a:r>
              <a:rPr lang="en-US" altLang="en-US" sz="2400" smtClean="0"/>
              <a:t>,</a:t>
            </a:r>
            <a:r>
              <a:rPr lang="sr-Latn-CS" altLang="en-US" sz="2400" smtClean="0"/>
              <a:t> a to tvori njegovu </a:t>
            </a:r>
            <a:r>
              <a:rPr lang="sr-Latn-CS" altLang="en-US" sz="2400" b="1" i="1" smtClean="0"/>
              <a:t>slobodu</a:t>
            </a:r>
            <a:r>
              <a:rPr lang="sr-Latn-CS" altLang="en-US" sz="2400" i="1" smtClean="0"/>
              <a:t>.</a:t>
            </a: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sr-Latn-CS" altLang="en-US" sz="2400" smtClean="0"/>
              <a:t>Zapovest “</a:t>
            </a:r>
            <a:r>
              <a:rPr lang="sr-Latn-CS" altLang="en-US" sz="2400" smtClean="0">
                <a:solidFill>
                  <a:srgbClr val="C00000"/>
                </a:solidFill>
              </a:rPr>
              <a:t>Ispuni svoju dužnost</a:t>
            </a:r>
            <a:r>
              <a:rPr lang="sr-Latn-CS" altLang="en-US" sz="2400" smtClean="0"/>
              <a:t>”= “</a:t>
            </a:r>
            <a:r>
              <a:rPr lang="sr-Latn-CS" altLang="en-US" sz="2400" smtClean="0">
                <a:solidFill>
                  <a:srgbClr val="C00000"/>
                </a:solidFill>
              </a:rPr>
              <a:t>Učini se slobodnim”</a:t>
            </a:r>
            <a:endParaRPr lang="en-US" altLang="en-US" sz="2400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sr-Latn-CS" altLang="en-US" sz="2000" smtClean="0"/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endParaRPr lang="fr-FR" altLang="en-US" sz="2000" b="1" i="1" smtClean="0"/>
          </a:p>
          <a:p>
            <a:pPr>
              <a:lnSpc>
                <a:spcPct val="80000"/>
              </a:lnSpc>
            </a:pPr>
            <a:endParaRPr lang="en-US" altLang="en-US" sz="1600" smtClean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14313" y="285750"/>
            <a:ext cx="8715375" cy="5786438"/>
          </a:xfrm>
        </p:spPr>
        <p:txBody>
          <a:bodyPr/>
          <a:lstStyle/>
          <a:p>
            <a:pPr marL="273050" indent="-273050" algn="ctr" eaLnBrk="1" hangingPunct="1">
              <a:spcBef>
                <a:spcPts val="1200"/>
              </a:spcBef>
              <a:buFont typeface="Wingdings 3" pitchFamily="18" charset="2"/>
              <a:buNone/>
            </a:pPr>
            <a:r>
              <a:rPr lang="sr-Latn-CS" altLang="en-US" sz="2400" b="1" smtClean="0">
                <a:solidFill>
                  <a:srgbClr val="C00000"/>
                </a:solidFill>
              </a:rPr>
              <a:t>Moralna sloboda </a:t>
            </a:r>
            <a:r>
              <a:rPr lang="sr-Latn-CS" altLang="en-US" sz="2400" smtClean="0">
                <a:solidFill>
                  <a:srgbClr val="C00000"/>
                </a:solidFill>
              </a:rPr>
              <a:t>= </a:t>
            </a:r>
            <a:r>
              <a:rPr lang="sr-Latn-CS" altLang="en-US" sz="2400" b="1" i="1" smtClean="0">
                <a:solidFill>
                  <a:srgbClr val="C00000"/>
                </a:solidFill>
              </a:rPr>
              <a:t>racionalna sloboda samousavršavanja</a:t>
            </a:r>
            <a:endParaRPr lang="en-US" altLang="en-US" sz="2400" b="1" i="1" smtClean="0">
              <a:solidFill>
                <a:srgbClr val="C00000"/>
              </a:solidFill>
            </a:endParaRPr>
          </a:p>
          <a:p>
            <a:pPr marL="273050" indent="-273050" algn="ctr" eaLnBrk="1" hangingPunct="1">
              <a:spcBef>
                <a:spcPts val="1200"/>
              </a:spcBef>
              <a:buFont typeface="Wingdings 3" pitchFamily="18" charset="2"/>
              <a:buNone/>
            </a:pPr>
            <a:endParaRPr lang="sr-Latn-CS" altLang="en-US" sz="2400" smtClean="0"/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smtClean="0"/>
              <a:t>Sposobnost nadvladavanja nagona i nadražaja čini slobodu ljudskih bića. Neracionalni entiteti: “programiraju” ih nadražaji i nagoni.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smtClean="0"/>
              <a:t>Nema većeg ropstva od robovanja svojim nagonima, strastima ili željama, hirovima i usko shvaćenim interesima.</a:t>
            </a:r>
          </a:p>
          <a:p>
            <a:pPr marL="273050" indent="-273050" eaLnBrk="1" hangingPunct="1"/>
            <a:r>
              <a:rPr lang="sr-Latn-CS" altLang="en-US" sz="2400" b="1" smtClean="0"/>
              <a:t>Iz racionalnosti ljudskih bića proizlazi univerzalnost moralnog zakona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smtClean="0"/>
              <a:t>Ako želimo da saznamo da li su neko pravilo, načelo ili maksima moralni, zapitajmo se da li bi ono što to pravilo nalaže bilo </a:t>
            </a:r>
            <a:r>
              <a:rPr lang="sr-Latn-CS" altLang="en-US" sz="2400" b="1" i="1" smtClean="0">
                <a:solidFill>
                  <a:srgbClr val="7030A0"/>
                </a:solidFill>
              </a:rPr>
              <a:t>prihvatljivo svim racionalnim bićima koja delaju racionalno</a:t>
            </a:r>
            <a:r>
              <a:rPr lang="sr-Latn-CS" altLang="en-US" sz="2400" i="1" smtClean="0">
                <a:solidFill>
                  <a:srgbClr val="7030A0"/>
                </a:solidFill>
              </a:rPr>
              <a:t>.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b="1" smtClean="0">
                <a:solidFill>
                  <a:srgbClr val="7030A0"/>
                </a:solidFill>
              </a:rPr>
              <a:t>Sva će racionalna bića uvideti da ne žele da ubistvo, laganje i krađa budu univerzalni zakoni jer će se onda primenjivati i na njih</a:t>
            </a:r>
            <a:r>
              <a:rPr lang="sr-Latn-CS" altLang="en-US" sz="2400" smtClean="0"/>
              <a:t>.</a:t>
            </a:r>
            <a:endParaRPr lang="en-US" altLang="en-US" sz="2400" smtClean="0"/>
          </a:p>
          <a:p>
            <a:pPr marL="273050" indent="-273050" eaLnBrk="1" hangingPunct="1">
              <a:spcBef>
                <a:spcPts val="1200"/>
              </a:spcBef>
            </a:pPr>
            <a:endParaRPr lang="sr-Latn-CS" altLang="en-US" sz="20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850106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sr-Latn-CS" sz="4000" smtClean="0"/>
              <a:t>ETIKA</a:t>
            </a:r>
            <a:endParaRPr lang="en-US" sz="4000" dirty="0" smtClean="0"/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8401050" cy="5214938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Font typeface="Wingdings 3" pitchFamily="18" charset="2"/>
              <a:buNone/>
            </a:pPr>
            <a:r>
              <a:rPr lang="sr-Latn-CS" altLang="en-US" sz="2000" smtClean="0">
                <a:cs typeface="Times New Roman" pitchFamily="18" charset="0"/>
              </a:rPr>
              <a:t>Sistematično nastojanje da se naše </a:t>
            </a:r>
            <a:r>
              <a:rPr lang="sr-Latn-CS" altLang="en-US" sz="2000" smtClean="0">
                <a:solidFill>
                  <a:srgbClr val="990000"/>
                </a:solidFill>
                <a:cs typeface="Times New Roman" pitchFamily="18" charset="0"/>
              </a:rPr>
              <a:t>individualno i društveno moralno iskustvo učine smisaonim</a:t>
            </a:r>
            <a:r>
              <a:rPr lang="sr-Latn-CS" altLang="en-US" sz="2000" smtClean="0">
                <a:cs typeface="Times New Roman" pitchFamily="18" charset="0"/>
              </a:rPr>
              <a:t> tako što će se odrediti </a:t>
            </a:r>
          </a:p>
          <a:p>
            <a:pPr eaLnBrk="1" hangingPunct="1">
              <a:spcBef>
                <a:spcPts val="1800"/>
              </a:spcBef>
            </a:pPr>
            <a:r>
              <a:rPr lang="sr-Latn-CS" altLang="en-US" sz="2000" smtClean="0">
                <a:solidFill>
                  <a:schemeClr val="accent1"/>
                </a:solidFill>
                <a:cs typeface="Times New Roman" pitchFamily="18" charset="0"/>
              </a:rPr>
              <a:t>pravila</a:t>
            </a:r>
            <a:r>
              <a:rPr lang="sr-Latn-CS" altLang="en-US" sz="2000" smtClean="0">
                <a:cs typeface="Times New Roman" pitchFamily="18" charset="0"/>
              </a:rPr>
              <a:t> koja treba da vladaju ljudskim ponašanjem, </a:t>
            </a:r>
          </a:p>
          <a:p>
            <a:pPr eaLnBrk="1" hangingPunct="1">
              <a:spcBef>
                <a:spcPts val="1800"/>
              </a:spcBef>
            </a:pPr>
            <a:r>
              <a:rPr lang="sr-Latn-CS" altLang="en-US" sz="2000" smtClean="0">
                <a:solidFill>
                  <a:schemeClr val="accent1"/>
                </a:solidFill>
                <a:cs typeface="Times New Roman" pitchFamily="18" charset="0"/>
              </a:rPr>
              <a:t>vrednosti </a:t>
            </a:r>
            <a:r>
              <a:rPr lang="sr-Latn-CS" altLang="en-US" sz="2000" smtClean="0">
                <a:cs typeface="Times New Roman" pitchFamily="18" charset="0"/>
              </a:rPr>
              <a:t>dostojna stremljenja i </a:t>
            </a:r>
          </a:p>
          <a:p>
            <a:pPr eaLnBrk="1" hangingPunct="1">
              <a:spcBef>
                <a:spcPts val="1800"/>
              </a:spcBef>
            </a:pPr>
            <a:r>
              <a:rPr lang="sr-Latn-CS" altLang="en-US" sz="2000" smtClean="0">
                <a:solidFill>
                  <a:schemeClr val="accent1"/>
                </a:solidFill>
                <a:cs typeface="Times New Roman" pitchFamily="18" charset="0"/>
              </a:rPr>
              <a:t>karakterne crte</a:t>
            </a:r>
            <a:r>
              <a:rPr lang="sr-Latn-CS" altLang="en-US" sz="2000" smtClean="0">
                <a:cs typeface="Times New Roman" pitchFamily="18" charset="0"/>
              </a:rPr>
              <a:t> koje zaslužuju da u životu dođu do izražaja.</a:t>
            </a:r>
          </a:p>
          <a:p>
            <a:pPr eaLnBrk="1" hangingPunct="1">
              <a:buFont typeface="Wingdings 3" pitchFamily="18" charset="2"/>
              <a:buNone/>
            </a:pPr>
            <a:endParaRPr lang="sr-Latn-CS" altLang="en-US" sz="2000" smtClean="0">
              <a:cs typeface="Times New Roman" pitchFamily="18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sr-Latn-CS" altLang="en-US" sz="2000" smtClean="0">
                <a:cs typeface="Times New Roman" pitchFamily="18" charset="0"/>
              </a:rPr>
              <a:t>Etika se može definisati kao </a:t>
            </a:r>
          </a:p>
          <a:p>
            <a:pPr eaLnBrk="1" hangingPunct="1">
              <a:buFont typeface="Wingdings 3" pitchFamily="18" charset="2"/>
              <a:buNone/>
            </a:pPr>
            <a:r>
              <a:rPr lang="sr-Latn-CS" altLang="en-US" sz="2500" smtClean="0">
                <a:cs typeface="Times New Roman" pitchFamily="18" charset="0"/>
              </a:rPr>
              <a:t>« </a:t>
            </a:r>
            <a:r>
              <a:rPr lang="sr-Latn-CS" altLang="en-US" sz="2500" b="1" i="1" smtClean="0">
                <a:solidFill>
                  <a:srgbClr val="7030A0"/>
                </a:solidFill>
                <a:cs typeface="Times New Roman" pitchFamily="18" charset="0"/>
              </a:rPr>
              <a:t>razmišljanje o dobrim navikama koje treba steći i razviti da bi se izgradio čovečan svet</a:t>
            </a:r>
            <a:r>
              <a:rPr lang="sr-Latn-CS" altLang="en-US" sz="2500" smtClean="0">
                <a:cs typeface="Times New Roman" pitchFamily="18" charset="0"/>
              </a:rPr>
              <a:t> »</a:t>
            </a:r>
          </a:p>
          <a:p>
            <a:pPr>
              <a:buFont typeface="Wingdings 3" pitchFamily="18" charset="2"/>
              <a:buNone/>
            </a:pPr>
            <a:endParaRPr lang="sr-Latn-CS" altLang="en-US" sz="2000" smtClean="0">
              <a:cs typeface="Times New Roman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sr-Latn-CS" altLang="en-US" sz="2000" smtClean="0">
                <a:cs typeface="Times New Roman" pitchFamily="18" charset="0"/>
              </a:rPr>
              <a:t>Dok druge nauke </a:t>
            </a:r>
            <a:r>
              <a:rPr lang="hsb-DE" altLang="en-US" sz="2000" b="1" i="1" smtClean="0">
                <a:cs typeface="Times New Roman" pitchFamily="18" charset="0"/>
              </a:rPr>
              <a:t>opisuju</a:t>
            </a:r>
            <a:r>
              <a:rPr lang="hsb-DE" altLang="en-US" sz="2000" b="1" smtClean="0">
                <a:cs typeface="Times New Roman" pitchFamily="18" charset="0"/>
              </a:rPr>
              <a:t> </a:t>
            </a:r>
            <a:r>
              <a:rPr lang="hsb-DE" altLang="en-US" sz="2000" smtClean="0">
                <a:cs typeface="Times New Roman" pitchFamily="18" charset="0"/>
              </a:rPr>
              <a:t>kako se ljudi pona</a:t>
            </a:r>
            <a:r>
              <a:rPr lang="sr-Latn-CS" altLang="en-US" sz="2000" smtClean="0">
                <a:cs typeface="Times New Roman" pitchFamily="18" charset="0"/>
              </a:rPr>
              <a:t>š</a:t>
            </a:r>
            <a:r>
              <a:rPr lang="hsb-DE" altLang="en-US" sz="2000" smtClean="0">
                <a:cs typeface="Times New Roman" pitchFamily="18" charset="0"/>
              </a:rPr>
              <a:t>aju, etika </a:t>
            </a:r>
            <a:r>
              <a:rPr lang="hsb-DE" altLang="en-US" sz="2000" b="1" i="1" smtClean="0">
                <a:solidFill>
                  <a:srgbClr val="FF0000"/>
                </a:solidFill>
                <a:cs typeface="Times New Roman" pitchFamily="18" charset="0"/>
              </a:rPr>
              <a:t>propisuje</a:t>
            </a:r>
            <a:r>
              <a:rPr lang="hsb-DE" altLang="en-US" sz="2000" smtClean="0">
                <a:cs typeface="Times New Roman" pitchFamily="18" charset="0"/>
              </a:rPr>
              <a:t> kako </a:t>
            </a:r>
            <a:r>
              <a:rPr lang="hsb-DE" altLang="en-US" sz="2000" b="1" i="1" smtClean="0">
                <a:solidFill>
                  <a:srgbClr val="FF0000"/>
                </a:solidFill>
                <a:cs typeface="Times New Roman" pitchFamily="18" charset="0"/>
              </a:rPr>
              <a:t>treba</a:t>
            </a:r>
            <a:r>
              <a:rPr lang="hsb-DE" altLang="en-US" sz="2000" smtClean="0">
                <a:cs typeface="Times New Roman" pitchFamily="18" charset="0"/>
              </a:rPr>
              <a:t> da se pona</a:t>
            </a:r>
            <a:r>
              <a:rPr lang="sr-Latn-CS" altLang="en-US" sz="2000" smtClean="0">
                <a:cs typeface="Times New Roman" pitchFamily="18" charset="0"/>
              </a:rPr>
              <a:t>š</a:t>
            </a:r>
            <a:r>
              <a:rPr lang="hsb-DE" altLang="en-US" sz="2000" smtClean="0">
                <a:cs typeface="Times New Roman" pitchFamily="18" charset="0"/>
              </a:rPr>
              <a:t>aju</a:t>
            </a:r>
            <a:endParaRPr lang="fr-FR" altLang="en-US" sz="2000" smtClean="0">
              <a:cs typeface="Times New Roman" pitchFamily="18" charset="0"/>
            </a:endParaRPr>
          </a:p>
          <a:p>
            <a:endParaRPr lang="en-US" altLang="en-US" smtClean="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14313" y="285750"/>
            <a:ext cx="8572500" cy="6072188"/>
          </a:xfrm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sr-Latn-CS" altLang="en-US" sz="3200" b="1" smtClean="0">
                <a:solidFill>
                  <a:schemeClr val="accent1"/>
                </a:solidFill>
              </a:rPr>
              <a:t>Proba moralnosti nekog pravila nije da li ga ljudi zaista prihvataju.</a:t>
            </a:r>
          </a:p>
          <a:p>
            <a:pPr marL="273050" indent="-273050" algn="ctr" eaLnBrk="1" hangingPunct="1">
              <a:buFont typeface="Wingdings 3" pitchFamily="18" charset="2"/>
              <a:buNone/>
            </a:pPr>
            <a:endParaRPr lang="sr-Latn-CS" altLang="en-US" sz="3200" b="1" smtClean="0">
              <a:solidFill>
                <a:schemeClr val="accent1"/>
              </a:solidFill>
            </a:endParaRPr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3200" b="1" smtClean="0"/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smtClean="0"/>
              <a:t>Provera je da li bi ga sva racionalna bića, koja misle racionalno, prihvatila bez obzira na to jesu li počinioci ili žrtve (jer u svakom momentu od počinioca mogu postati i žrtve)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b="1" smtClean="0">
                <a:solidFill>
                  <a:srgbClr val="FF0000"/>
                </a:solidFill>
              </a:rPr>
              <a:t>Kao što niko ne može da nas prisili da budemo racionalni tako nas niko ne može prisiliti da budemo moralni.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b="1" smtClean="0">
                <a:solidFill>
                  <a:srgbClr val="FF0000"/>
                </a:solidFill>
              </a:rPr>
              <a:t>To ne obezvređuje razum i moral!</a:t>
            </a:r>
          </a:p>
          <a:p>
            <a:pPr marL="273050" indent="-273050" eaLnBrk="1" hangingPunct="1">
              <a:spcBef>
                <a:spcPts val="1200"/>
              </a:spcBef>
            </a:pPr>
            <a:endParaRPr lang="sr-Latn-CS" altLang="en-US" sz="2400" b="1" smtClean="0">
              <a:solidFill>
                <a:srgbClr val="FF0000"/>
              </a:solidFill>
            </a:endParaRP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b="1" smtClean="0">
                <a:solidFill>
                  <a:srgbClr val="FF0000"/>
                </a:solidFill>
              </a:rPr>
              <a:t>Vežba: Slučaj proizvođača aviona, str. 67</a:t>
            </a:r>
            <a:endParaRPr lang="en-US" altLang="en-US" sz="24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14313" y="214313"/>
            <a:ext cx="8715375" cy="6286500"/>
          </a:xfrm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sr-Latn-CS" altLang="en-US" sz="3200" smtClean="0"/>
              <a:t>Primena moralnih zakona</a:t>
            </a:r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2400" smtClean="0"/>
          </a:p>
          <a:p>
            <a:pPr marL="273050" indent="-273050" eaLnBrk="1" hangingPunct="1">
              <a:buFont typeface="Wingdings 3" pitchFamily="18" charset="2"/>
              <a:buNone/>
            </a:pPr>
            <a:r>
              <a:rPr lang="sr-Latn-CS" altLang="en-US" sz="2400" smtClean="0">
                <a:solidFill>
                  <a:srgbClr val="990000"/>
                </a:solidFill>
              </a:rPr>
              <a:t>Moralna dilema: </a:t>
            </a:r>
          </a:p>
          <a:p>
            <a:pPr marL="273050" indent="-273050" eaLnBrk="1" hangingPunct="1">
              <a:buFont typeface="Wingdings 3" pitchFamily="18" charset="2"/>
              <a:buNone/>
            </a:pPr>
            <a:r>
              <a:rPr lang="sr-Latn-CS" altLang="en-US" sz="2400" smtClean="0">
                <a:solidFill>
                  <a:srgbClr val="990000"/>
                </a:solidFill>
              </a:rPr>
              <a:t>	Okolnosti u kojim se sukobljavaju dva moralna pravila ili načela drugog reda, od kojih je svako u sebi dosledno. </a:t>
            </a:r>
            <a:r>
              <a:rPr lang="sr-Latn-CS" altLang="en-US" sz="2400" smtClean="0"/>
              <a:t>Kada se ne može doneti jasna odluka, a primorani smo da delamo, to trebamo činiti na osnovu najjačih dostupnih dokaza.</a:t>
            </a:r>
            <a:endParaRPr lang="sr-Latn-CS" altLang="en-US" sz="2400" smtClean="0">
              <a:solidFill>
                <a:srgbClr val="990000"/>
              </a:solidFill>
            </a:endParaRPr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2400" smtClean="0">
              <a:solidFill>
                <a:srgbClr val="990000"/>
              </a:solidFill>
            </a:endParaRPr>
          </a:p>
          <a:p>
            <a:pPr marL="273050" indent="-273050" eaLnBrk="1" hangingPunct="1"/>
            <a:r>
              <a:rPr lang="sr-Latn-CS" altLang="en-US" sz="2400" b="1" i="1" smtClean="0">
                <a:solidFill>
                  <a:srgbClr val="C00000"/>
                </a:solidFill>
              </a:rPr>
              <a:t>Prima facie </a:t>
            </a:r>
            <a:r>
              <a:rPr lang="sr-Latn-CS" altLang="en-US" sz="2400" b="1" smtClean="0">
                <a:solidFill>
                  <a:srgbClr val="C00000"/>
                </a:solidFill>
              </a:rPr>
              <a:t>pravilo </a:t>
            </a:r>
            <a:r>
              <a:rPr lang="sr-Latn-CS" altLang="en-US" sz="2400" smtClean="0">
                <a:solidFill>
                  <a:srgbClr val="C00000"/>
                </a:solidFill>
              </a:rPr>
              <a:t>= </a:t>
            </a:r>
            <a:r>
              <a:rPr lang="sr-Latn-CS" altLang="en-US" sz="2400" b="1" smtClean="0">
                <a:solidFill>
                  <a:srgbClr val="C00000"/>
                </a:solidFill>
              </a:rPr>
              <a:t>opšte obavezujuće pravilo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b="1" smtClean="0"/>
              <a:t>Savršene dužnosti</a:t>
            </a:r>
            <a:r>
              <a:rPr lang="sr-Latn-CS" altLang="en-US" sz="2400" smtClean="0"/>
              <a:t>: važe za sve agense, u svim njihovim postupcima prema svakom mogućem čoveku. 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b="1" smtClean="0"/>
              <a:t>Negativne savršene dužnosti</a:t>
            </a:r>
            <a:r>
              <a:rPr lang="sr-Latn-CS" altLang="en-US" sz="2400" smtClean="0"/>
              <a:t>: “Ne čini zlo”, “Ne nanosi štetu”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b="1" smtClean="0"/>
              <a:t>Pozitivne savršene dužnosti</a:t>
            </a:r>
            <a:r>
              <a:rPr lang="sr-Latn-CS" altLang="en-US" sz="2400" smtClean="0"/>
              <a:t>: “Poštuj ljudski život”, “Drži datu reč”, “Ne svedoči lažno” itd.</a:t>
            </a:r>
          </a:p>
          <a:p>
            <a:pPr marL="273050" indent="-273050" eaLnBrk="1" hangingPunct="1"/>
            <a:endParaRPr lang="sr-Latn-CS" altLang="en-US" sz="2400" smtClean="0"/>
          </a:p>
          <a:p>
            <a:pPr marL="273050" indent="-273050" eaLnBrk="1" hangingPunct="1"/>
            <a:endParaRPr lang="sr-Latn-CS" altLang="en-US" sz="2400" smtClean="0"/>
          </a:p>
          <a:p>
            <a:pPr marL="273050" indent="-273050" eaLnBrk="1" hangingPunct="1"/>
            <a:endParaRPr lang="hsb-DE" altLang="en-US" sz="2400" smtClean="0"/>
          </a:p>
          <a:p>
            <a:pPr marL="273050" indent="-273050" eaLnBrk="1" hangingPunct="1"/>
            <a:endParaRPr lang="en-US" altLang="en-US" sz="2600" smtClean="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Title 2"/>
          <p:cNvSpPr>
            <a:spLocks noGrp="1"/>
          </p:cNvSpPr>
          <p:nvPr>
            <p:ph type="title" idx="4294967295"/>
          </p:nvPr>
        </p:nvSpPr>
        <p:spPr bwMode="auto">
          <a:xfrm>
            <a:off x="323850" y="404813"/>
            <a:ext cx="8501063" cy="1428750"/>
          </a:xfrm>
        </p:spPr>
        <p:txBody>
          <a:bodyPr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sr-Latn-CS" sz="4000" b="0" smtClean="0">
                <a:latin typeface="Times New Roman" pitchFamily="18" charset="0"/>
              </a:rPr>
              <a:t>Problemi u primeni deontološkog stanovišta</a:t>
            </a:r>
            <a:endParaRPr lang="en-US" sz="4000" b="0" smtClean="0">
              <a:latin typeface="Times New Roman" pitchFamily="18" charset="0"/>
            </a:endParaRPr>
          </a:p>
        </p:txBody>
      </p:sp>
      <p:sp>
        <p:nvSpPr>
          <p:cNvPr id="106498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457200" y="1844675"/>
            <a:ext cx="8229600" cy="4298950"/>
          </a:xfrm>
        </p:spPr>
        <p:txBody>
          <a:bodyPr/>
          <a:lstStyle/>
          <a:p>
            <a:pPr marL="273050" indent="-273050" eaLnBrk="1" hangingPunct="1"/>
            <a:r>
              <a:rPr lang="sr-Latn-CS" altLang="en-US" sz="2000" smtClean="0"/>
              <a:t>Situacije u kojima se sukobljavaju dve osnovne dužnosti: vrednosti!</a:t>
            </a:r>
          </a:p>
          <a:p>
            <a:pPr marL="273050" indent="-273050" eaLnBrk="1" hangingPunct="1"/>
            <a:r>
              <a:rPr lang="sr-Latn-CS" altLang="en-US" sz="2000" b="1" smtClean="0"/>
              <a:t>Da li je sloboda važnija od bezbednosti? </a:t>
            </a:r>
          </a:p>
          <a:p>
            <a:pPr marL="273050" indent="-273050" eaLnBrk="1" hangingPunct="1"/>
            <a:r>
              <a:rPr lang="sr-Latn-CS" altLang="en-US" sz="2000" b="1" smtClean="0"/>
              <a:t>Da li je pravda važnija od slobode?</a:t>
            </a:r>
          </a:p>
          <a:p>
            <a:pPr marL="273050" indent="-273050" eaLnBrk="1" hangingPunct="1"/>
            <a:r>
              <a:rPr lang="sr-Latn-CS" altLang="en-US" sz="2000" b="1" smtClean="0"/>
              <a:t>Da li je život važniji od slobode? </a:t>
            </a:r>
          </a:p>
          <a:p>
            <a:pPr marL="273050" indent="-273050" eaLnBrk="1" hangingPunct="1"/>
            <a:r>
              <a:rPr lang="sr-Latn-CS" altLang="en-US" sz="2000" b="1" smtClean="0"/>
              <a:t>Da li je međuljudska sloga važnija od istine? </a:t>
            </a:r>
          </a:p>
          <a:p>
            <a:pPr marL="273050" indent="-273050" eaLnBrk="1" hangingPunct="1"/>
            <a:r>
              <a:rPr lang="sr-Latn-CS" altLang="en-US" sz="2000" b="1" smtClean="0"/>
              <a:t>Da li su individualna prava važnija od razvoja društva?</a:t>
            </a:r>
          </a:p>
          <a:p>
            <a:pPr marL="273050" indent="-273050" eaLnBrk="1" hangingPunct="1"/>
            <a:r>
              <a:rPr lang="sr-Latn-CS" altLang="en-US" sz="2000" b="1" smtClean="0"/>
              <a:t>Kada preteže jedna a kada druga vrednost?</a:t>
            </a:r>
            <a:endParaRPr lang="fr-FR" altLang="en-US" sz="2000" b="1" smtClean="0"/>
          </a:p>
          <a:p>
            <a:pPr marL="273050" indent="-273050" eaLnBrk="1" hangingPunct="1"/>
            <a:r>
              <a:rPr lang="fr-FR" altLang="en-US" sz="2000" b="1" smtClean="0"/>
              <a:t>K</a:t>
            </a:r>
            <a:r>
              <a:rPr lang="sr-Latn-CS" altLang="en-US" sz="2000" b="1" smtClean="0"/>
              <a:t>ako odlučujemo u slučaju sukoba dve ili više vrednosti?</a:t>
            </a:r>
            <a:endParaRPr lang="fr-FR" altLang="en-US" sz="2000" b="1" smtClean="0"/>
          </a:p>
          <a:p>
            <a:pPr marL="273050" indent="-273050" eaLnBrk="1" hangingPunct="1"/>
            <a:endParaRPr lang="en-US" altLang="en-US" sz="2000" b="1" smtClean="0"/>
          </a:p>
          <a:p>
            <a:pPr marL="273050" indent="-273050" eaLnBrk="1" hangingPunct="1"/>
            <a:endParaRPr lang="en-US" altLang="en-US" sz="2400" smtClean="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285750" y="428625"/>
            <a:ext cx="8401050" cy="5697538"/>
          </a:xfrm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sr-Latn-CS" altLang="en-US" sz="3600" smtClean="0"/>
              <a:t>ZAKLJUČAK</a:t>
            </a:r>
          </a:p>
          <a:p>
            <a:pPr marL="273050" indent="-273050" algn="ctr" eaLnBrk="1" hangingPunct="1">
              <a:buFont typeface="Wingdings 3" pitchFamily="18" charset="2"/>
              <a:buNone/>
            </a:pPr>
            <a:endParaRPr lang="sr-Latn-CS" altLang="en-US" sz="3600" smtClean="0"/>
          </a:p>
          <a:p>
            <a:pPr marL="273050" indent="-273050" eaLnBrk="1" hangingPunct="1"/>
            <a:r>
              <a:rPr lang="sr-Latn-CS" altLang="en-US" sz="2400" smtClean="0"/>
              <a:t>Nije uvek jednostavno odlučiti koja moralna dužnost treba da ima prioritet u konkretnim situacijama koje smo naveli.</a:t>
            </a:r>
          </a:p>
          <a:p>
            <a:pPr marL="273050" indent="-273050" eaLnBrk="1" hangingPunct="1">
              <a:spcBef>
                <a:spcPts val="1800"/>
              </a:spcBef>
            </a:pPr>
            <a:r>
              <a:rPr lang="sr-Latn-CS" altLang="en-US" sz="2400" smtClean="0"/>
              <a:t>Očigledno je da u formulisanju i odmeravanju argumenata za i protiv, u deontološki stav možemo i moramo da unesemo i mnogo šta od utilitarističkog pristupa</a:t>
            </a:r>
          </a:p>
          <a:p>
            <a:pPr marL="273050" indent="-273050" eaLnBrk="1" hangingPunct="1"/>
            <a:r>
              <a:rPr lang="sr-Latn-CS" altLang="en-US" sz="2400" b="1" smtClean="0"/>
              <a:t>Mešoviti pristup ili etički pluralizam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smtClean="0"/>
              <a:t>Mešavina pristupa ima svoje prednosti ali i nedostatke, jer pluralisti treba da odaberu putokaz kada da upotrebe jedno načelo a kad drugo. </a:t>
            </a:r>
            <a:endParaRPr lang="en-US" altLang="en-US" sz="2400" smtClean="0"/>
          </a:p>
          <a:p>
            <a:pPr marL="273050" indent="-273050" eaLnBrk="1" hangingPunct="1">
              <a:spcBef>
                <a:spcPts val="1800"/>
              </a:spcBef>
            </a:pPr>
            <a:endParaRPr lang="en-US" altLang="en-US" sz="2400" smtClean="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50825" y="714375"/>
            <a:ext cx="8358188" cy="6143625"/>
          </a:xfrm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sr-Latn-CS" altLang="en-US" sz="3600" smtClean="0">
                <a:cs typeface="Times New Roman" pitchFamily="18" charset="0"/>
              </a:rPr>
              <a:t>Prava</a:t>
            </a:r>
          </a:p>
          <a:p>
            <a:pPr marL="273050" indent="-273050" eaLnBrk="1" hangingPunct="1"/>
            <a:endParaRPr lang="sr-Latn-CS" altLang="en-US" sz="2400" smtClean="0">
              <a:cs typeface="Times New Roman" pitchFamily="18" charset="0"/>
            </a:endParaRPr>
          </a:p>
          <a:p>
            <a:pPr marL="273050" indent="-273050" eaLnBrk="1" hangingPunct="1"/>
            <a:r>
              <a:rPr lang="sr-Latn-CS" altLang="en-US" sz="2400" smtClean="0">
                <a:cs typeface="Times New Roman" pitchFamily="18" charset="0"/>
              </a:rPr>
              <a:t>Moralna prava su značajni, normativni, opravdani zahtevi ili ovlašćenja (pravo na život, slobodu, pravo na svojinu).</a:t>
            </a:r>
          </a:p>
          <a:p>
            <a:pPr marL="273050" indent="-273050" eaLnBrk="1" hangingPunct="1"/>
            <a:r>
              <a:rPr lang="hsb-DE" altLang="en-US" sz="2400" smtClean="0">
                <a:cs typeface="Times New Roman" pitchFamily="18" charset="0"/>
              </a:rPr>
              <a:t>Osnovna ljudska prava ne mogu se prosto nadja</a:t>
            </a:r>
            <a:r>
              <a:rPr lang="sr-Latn-CS" altLang="en-US" sz="2400" smtClean="0">
                <a:cs typeface="Times New Roman" pitchFamily="18" charset="0"/>
              </a:rPr>
              <a:t>č</a:t>
            </a:r>
            <a:r>
              <a:rPr lang="hsb-DE" altLang="en-US" sz="2400" smtClean="0">
                <a:cs typeface="Times New Roman" pitchFamily="18" charset="0"/>
              </a:rPr>
              <a:t>ati razlozima korisnosti</a:t>
            </a:r>
            <a:endParaRPr lang="sr-Latn-CS" altLang="en-US" sz="2400" smtClean="0">
              <a:cs typeface="Times New Roman" pitchFamily="18" charset="0"/>
            </a:endParaRPr>
          </a:p>
          <a:p>
            <a:pPr marL="273050" indent="-273050" eaLnBrk="1" hangingPunct="1"/>
            <a:r>
              <a:rPr lang="hsb-DE" altLang="en-US" sz="2400" smtClean="0">
                <a:cs typeface="Times New Roman" pitchFamily="18" charset="0"/>
              </a:rPr>
              <a:t>Jedno pravo mo</a:t>
            </a:r>
            <a:r>
              <a:rPr lang="sr-Latn-CS" altLang="en-US" sz="2400" smtClean="0">
                <a:cs typeface="Times New Roman" pitchFamily="18" charset="0"/>
              </a:rPr>
              <a:t>ž</a:t>
            </a:r>
            <a:r>
              <a:rPr lang="hsb-DE" altLang="en-US" sz="2400" smtClean="0">
                <a:cs typeface="Times New Roman" pitchFamily="18" charset="0"/>
              </a:rPr>
              <a:t>e biti nadja</a:t>
            </a:r>
            <a:r>
              <a:rPr lang="sr-Latn-CS" altLang="en-US" sz="2400" smtClean="0">
                <a:cs typeface="Times New Roman" pitchFamily="18" charset="0"/>
              </a:rPr>
              <a:t>č</a:t>
            </a:r>
            <a:r>
              <a:rPr lang="hsb-DE" altLang="en-US" sz="2400" smtClean="0">
                <a:cs typeface="Times New Roman" pitchFamily="18" charset="0"/>
              </a:rPr>
              <a:t>ano samo drugim pravom, ili pravima koja su temeljnija</a:t>
            </a:r>
            <a:r>
              <a:rPr lang="sr-Latn-CS" altLang="en-US" sz="2400" smtClean="0">
                <a:cs typeface="Times New Roman" pitchFamily="18" charset="0"/>
              </a:rPr>
              <a:t> (pravo na život i pravo na imovinu)</a:t>
            </a:r>
            <a:r>
              <a:rPr lang="hsb-DE" altLang="en-US" sz="2400" smtClean="0">
                <a:cs typeface="Times New Roman" pitchFamily="18" charset="0"/>
              </a:rPr>
              <a:t>.</a:t>
            </a:r>
            <a:endParaRPr lang="sr-Latn-CS" altLang="en-US" sz="2400" smtClean="0">
              <a:cs typeface="Times New Roman" pitchFamily="18" charset="0"/>
            </a:endParaRPr>
          </a:p>
          <a:p>
            <a:pPr marL="273050" indent="-273050" eaLnBrk="1" hangingPunct="1"/>
            <a:r>
              <a:rPr lang="sr-Latn-CS" altLang="en-US" sz="2400" smtClean="0">
                <a:cs typeface="Times New Roman" pitchFamily="18" charset="0"/>
              </a:rPr>
              <a:t>U pravičnom društvu moralna i zakonska prava se u značajnom stepenu preklapaju.</a:t>
            </a:r>
            <a:endParaRPr lang="en-US" altLang="en-US" sz="2400" smtClean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42875" y="285750"/>
            <a:ext cx="8786813" cy="6215063"/>
          </a:xfrm>
        </p:spPr>
        <p:txBody>
          <a:bodyPr/>
          <a:lstStyle/>
          <a:p>
            <a:pPr marL="273050" indent="-273050" eaLnBrk="1" hangingPunct="1">
              <a:lnSpc>
                <a:spcPct val="80000"/>
              </a:lnSpc>
              <a:spcBef>
                <a:spcPct val="60000"/>
              </a:spcBef>
              <a:buFont typeface="Wingdings 3" pitchFamily="18" charset="2"/>
              <a:buNone/>
            </a:pPr>
            <a:r>
              <a:rPr lang="hsb-DE" altLang="en-US" sz="3200" b="1" smtClean="0">
                <a:cs typeface="Times New Roman" pitchFamily="18" charset="0"/>
              </a:rPr>
              <a:t>Negativna prava</a:t>
            </a:r>
            <a:r>
              <a:rPr lang="hsb-DE" altLang="en-US" sz="3200" smtClean="0">
                <a:cs typeface="Times New Roman" pitchFamily="18" charset="0"/>
              </a:rPr>
              <a:t>: </a:t>
            </a:r>
            <a:endParaRPr lang="sr-Latn-CS" altLang="en-US" sz="3200" smtClean="0">
              <a:cs typeface="Times New Roman" pitchFamily="18" charset="0"/>
            </a:endParaRPr>
          </a:p>
          <a:p>
            <a:pPr marL="273050" indent="-273050" eaLnBrk="1" hangingPunct="1">
              <a:lnSpc>
                <a:spcPct val="80000"/>
              </a:lnSpc>
              <a:spcBef>
                <a:spcPct val="60000"/>
              </a:spcBef>
              <a:buFont typeface="Wingdings 3" pitchFamily="18" charset="2"/>
              <a:buNone/>
            </a:pPr>
            <a:endParaRPr lang="sr-Latn-CS" altLang="en-US" sz="2800" smtClean="0">
              <a:cs typeface="Times New Roman" pitchFamily="18" charset="0"/>
            </a:endParaRPr>
          </a:p>
          <a:p>
            <a:pPr marL="273050" indent="-273050" eaLnBrk="1" hangingPunct="1">
              <a:lnSpc>
                <a:spcPct val="80000"/>
              </a:lnSpc>
              <a:spcBef>
                <a:spcPts val="1200"/>
              </a:spcBef>
            </a:pPr>
            <a:r>
              <a:rPr lang="hsb-DE" altLang="en-US" sz="2400" smtClean="0">
                <a:cs typeface="Times New Roman" pitchFamily="18" charset="0"/>
              </a:rPr>
              <a:t>zahtevaju od drugih da se </a:t>
            </a:r>
            <a:r>
              <a:rPr lang="hsb-DE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uzdr</a:t>
            </a:r>
            <a:r>
              <a:rPr lang="sr-Latn-CS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ž</a:t>
            </a:r>
            <a:r>
              <a:rPr lang="hsb-DE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e </a:t>
            </a:r>
            <a:r>
              <a:rPr lang="hsb-DE" altLang="en-US" sz="2400" smtClean="0">
                <a:cs typeface="Times New Roman" pitchFamily="18" charset="0"/>
              </a:rPr>
              <a:t>od delovanja na odre</a:t>
            </a:r>
            <a:r>
              <a:rPr lang="sr-Latn-CS" altLang="en-US" sz="2400" smtClean="0">
                <a:cs typeface="Times New Roman" pitchFamily="18" charset="0"/>
              </a:rPr>
              <a:t>đ</a:t>
            </a:r>
            <a:r>
              <a:rPr lang="hsb-DE" altLang="en-US" sz="2400" smtClean="0">
                <a:cs typeface="Times New Roman" pitchFamily="18" charset="0"/>
              </a:rPr>
              <a:t>ene na</a:t>
            </a:r>
            <a:r>
              <a:rPr lang="sr-Latn-CS" altLang="en-US" sz="2400" smtClean="0">
                <a:cs typeface="Times New Roman" pitchFamily="18" charset="0"/>
              </a:rPr>
              <a:t>č</a:t>
            </a:r>
            <a:r>
              <a:rPr lang="hsb-DE" altLang="en-US" sz="2400" smtClean="0">
                <a:cs typeface="Times New Roman" pitchFamily="18" charset="0"/>
              </a:rPr>
              <a:t>ine</a:t>
            </a:r>
            <a:r>
              <a:rPr lang="sr-Latn-CS" altLang="en-US" sz="2400" smtClean="0">
                <a:cs typeface="Times New Roman" pitchFamily="18" charset="0"/>
              </a:rPr>
              <a:t> (“</a:t>
            </a:r>
            <a:r>
              <a:rPr lang="sr-Latn-CS" altLang="en-US" sz="2400" i="1" smtClean="0">
                <a:cs typeface="Times New Roman" pitchFamily="18" charset="0"/>
              </a:rPr>
              <a:t>Ne čini zlo!”, “Ne nanosi štetu!”, “Ne kradi!”, “Ne ubij!</a:t>
            </a:r>
            <a:r>
              <a:rPr lang="sr-Latn-CS" altLang="en-US" sz="2400" smtClean="0">
                <a:cs typeface="Times New Roman" pitchFamily="18" charset="0"/>
              </a:rPr>
              <a:t>”) </a:t>
            </a:r>
            <a:r>
              <a:rPr lang="hsb-DE" altLang="en-US" sz="2400" smtClean="0">
                <a:cs typeface="Times New Roman" pitchFamily="18" charset="0"/>
              </a:rPr>
              <a:t>; </a:t>
            </a:r>
            <a:r>
              <a:rPr lang="sr-Latn-CS" altLang="en-US" sz="2400" smtClean="0">
                <a:cs typeface="Times New Roman" pitchFamily="18" charset="0"/>
              </a:rPr>
              <a:t>š</a:t>
            </a:r>
            <a:r>
              <a:rPr lang="hsb-DE" altLang="en-US" sz="2400" smtClean="0">
                <a:cs typeface="Times New Roman" pitchFamily="18" charset="0"/>
              </a:rPr>
              <a:t>tite jedinku od osuje</a:t>
            </a:r>
            <a:r>
              <a:rPr lang="sr-Latn-CS" altLang="en-US" sz="2400" smtClean="0">
                <a:cs typeface="Times New Roman" pitchFamily="18" charset="0"/>
              </a:rPr>
              <a:t>ć</a:t>
            </a:r>
            <a:r>
              <a:rPr lang="hsb-DE" altLang="en-US" sz="2400" smtClean="0">
                <a:cs typeface="Times New Roman" pitchFamily="18" charset="0"/>
              </a:rPr>
              <a:t>ivanja bilo od strane vlasti bilo od strane drugih ljudi.</a:t>
            </a:r>
          </a:p>
          <a:p>
            <a:pPr marL="273050" indent="-273050" eaLnBrk="1" hangingPunct="1">
              <a:lnSpc>
                <a:spcPct val="80000"/>
              </a:lnSpc>
              <a:spcBef>
                <a:spcPct val="60000"/>
              </a:spcBef>
              <a:buFont typeface="Wingdings 3" pitchFamily="18" charset="2"/>
              <a:buNone/>
            </a:pPr>
            <a:r>
              <a:rPr lang="hsb-DE" altLang="en-US" sz="3200" b="1" smtClean="0">
                <a:cs typeface="Times New Roman" pitchFamily="18" charset="0"/>
              </a:rPr>
              <a:t>Pozitivna prava</a:t>
            </a:r>
            <a:r>
              <a:rPr lang="hsb-DE" altLang="en-US" sz="3200" smtClean="0">
                <a:cs typeface="Times New Roman" pitchFamily="18" charset="0"/>
              </a:rPr>
              <a:t>:</a:t>
            </a:r>
            <a:r>
              <a:rPr lang="hsb-DE" altLang="en-US" sz="3600" smtClean="0">
                <a:cs typeface="Times New Roman" pitchFamily="18" charset="0"/>
              </a:rPr>
              <a:t> </a:t>
            </a:r>
            <a:endParaRPr lang="sr-Latn-CS" altLang="en-US" sz="3600" smtClean="0">
              <a:cs typeface="Times New Roman" pitchFamily="18" charset="0"/>
            </a:endParaRPr>
          </a:p>
          <a:p>
            <a:pPr marL="273050" indent="-273050" eaLnBrk="1" hangingPunct="1">
              <a:lnSpc>
                <a:spcPct val="80000"/>
              </a:lnSpc>
              <a:spcBef>
                <a:spcPct val="60000"/>
              </a:spcBef>
              <a:buFont typeface="Wingdings 3" pitchFamily="18" charset="2"/>
              <a:buNone/>
            </a:pPr>
            <a:endParaRPr lang="sr-Latn-CS" altLang="en-US" sz="2800" smtClean="0">
              <a:cs typeface="Times New Roman" pitchFamily="18" charset="0"/>
            </a:endParaRPr>
          </a:p>
          <a:p>
            <a:pPr marL="273050" indent="-273050" eaLnBrk="1" hangingPunct="1">
              <a:lnSpc>
                <a:spcPct val="80000"/>
              </a:lnSpc>
              <a:spcBef>
                <a:spcPts val="1200"/>
              </a:spcBef>
            </a:pPr>
            <a:r>
              <a:rPr lang="hsb-DE" altLang="en-US" sz="2400" smtClean="0">
                <a:cs typeface="Times New Roman" pitchFamily="18" charset="0"/>
              </a:rPr>
              <a:t>tra</a:t>
            </a:r>
            <a:r>
              <a:rPr lang="sr-Latn-CS" altLang="en-US" sz="2400" smtClean="0">
                <a:cs typeface="Times New Roman" pitchFamily="18" charset="0"/>
              </a:rPr>
              <a:t>ž</a:t>
            </a:r>
            <a:r>
              <a:rPr lang="hsb-DE" altLang="en-US" sz="2400" smtClean="0">
                <a:cs typeface="Times New Roman" pitchFamily="18" charset="0"/>
              </a:rPr>
              <a:t>e i od vlasti i od drugih jedinki da nosiocu prava </a:t>
            </a:r>
            <a:r>
              <a:rPr lang="hsb-DE" altLang="en-US" sz="2400" b="1" i="1" smtClean="0">
                <a:solidFill>
                  <a:srgbClr val="FF0000"/>
                </a:solidFill>
                <a:cs typeface="Times New Roman" pitchFamily="18" charset="0"/>
              </a:rPr>
              <a:t>obezbede</a:t>
            </a:r>
            <a:r>
              <a:rPr lang="hsb-DE" altLang="en-US" sz="240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hsb-DE" altLang="en-US" sz="2400" smtClean="0">
                <a:cs typeface="Times New Roman" pitchFamily="18" charset="0"/>
              </a:rPr>
              <a:t>izvesna dobra ili mogu</a:t>
            </a:r>
            <a:r>
              <a:rPr lang="sr-Latn-CS" altLang="en-US" sz="2400" smtClean="0">
                <a:cs typeface="Times New Roman" pitchFamily="18" charset="0"/>
              </a:rPr>
              <a:t>ć</a:t>
            </a:r>
            <a:r>
              <a:rPr lang="hsb-DE" altLang="en-US" sz="2400" smtClean="0">
                <a:cs typeface="Times New Roman" pitchFamily="18" charset="0"/>
              </a:rPr>
              <a:t>nosti</a:t>
            </a:r>
            <a:r>
              <a:rPr lang="sr-Latn-CS" altLang="en-US" sz="2400" smtClean="0">
                <a:cs typeface="Times New Roman" pitchFamily="18" charset="0"/>
              </a:rPr>
              <a:t> (</a:t>
            </a:r>
            <a:r>
              <a:rPr lang="sr-Latn-CS" altLang="en-US" sz="2400" i="1" smtClean="0">
                <a:cs typeface="Times New Roman" pitchFamily="18" charset="0"/>
              </a:rPr>
              <a:t>pravo na zdravstvenu zaštitu, na obrazovanje, na jednakost prd zakonom, na slobodu..</a:t>
            </a:r>
            <a:r>
              <a:rPr lang="hsb-DE" altLang="en-US" sz="2400" i="1" smtClean="0">
                <a:cs typeface="Times New Roman" pitchFamily="18" charset="0"/>
              </a:rPr>
              <a:t>.</a:t>
            </a:r>
            <a:r>
              <a:rPr lang="sr-Latn-CS" altLang="en-US" sz="2400" i="1" smtClean="0">
                <a:cs typeface="Times New Roman" pitchFamily="18" charset="0"/>
              </a:rPr>
              <a:t>)</a:t>
            </a:r>
            <a:endParaRPr lang="hsb-DE" altLang="en-US" sz="2400" i="1" smtClean="0">
              <a:cs typeface="Times New Roman" pitchFamily="18" charset="0"/>
            </a:endParaRPr>
          </a:p>
          <a:p>
            <a:pPr marL="273050" indent="-273050" eaLnBrk="1" hangingPunct="1">
              <a:spcBef>
                <a:spcPts val="1200"/>
              </a:spcBef>
              <a:buFont typeface="Wingdings 3" pitchFamily="18" charset="2"/>
              <a:buNone/>
            </a:pPr>
            <a:r>
              <a:rPr lang="hsb-DE" altLang="en-US" sz="2400" b="1" smtClean="0">
                <a:solidFill>
                  <a:srgbClr val="FF0000"/>
                </a:solidFill>
                <a:cs typeface="Times New Roman" pitchFamily="18" charset="0"/>
              </a:rPr>
              <a:t>U pravi</a:t>
            </a:r>
            <a:r>
              <a:rPr lang="sr-Latn-CS" altLang="en-US" sz="2400" b="1" smtClean="0">
                <a:solidFill>
                  <a:srgbClr val="FF0000"/>
                </a:solidFill>
                <a:cs typeface="Times New Roman" pitchFamily="18" charset="0"/>
              </a:rPr>
              <a:t>č</a:t>
            </a:r>
            <a:r>
              <a:rPr lang="hsb-DE" altLang="en-US" sz="2400" b="1" smtClean="0">
                <a:solidFill>
                  <a:srgbClr val="FF0000"/>
                </a:solidFill>
                <a:cs typeface="Times New Roman" pitchFamily="18" charset="0"/>
              </a:rPr>
              <a:t>nom dru</a:t>
            </a:r>
            <a:r>
              <a:rPr lang="sr-Latn-CS" altLang="en-US" sz="2400" b="1" smtClean="0">
                <a:solidFill>
                  <a:srgbClr val="FF0000"/>
                </a:solidFill>
                <a:cs typeface="Times New Roman" pitchFamily="18" charset="0"/>
              </a:rPr>
              <a:t>š</a:t>
            </a:r>
            <a:r>
              <a:rPr lang="hsb-DE" altLang="en-US" sz="2400" b="1" smtClean="0">
                <a:solidFill>
                  <a:srgbClr val="FF0000"/>
                </a:solidFill>
                <a:cs typeface="Times New Roman" pitchFamily="18" charset="0"/>
              </a:rPr>
              <a:t>tvu, moralna i zakonska prava se u zna</a:t>
            </a:r>
            <a:r>
              <a:rPr lang="sr-Latn-CS" altLang="en-US" sz="2400" b="1" smtClean="0">
                <a:solidFill>
                  <a:srgbClr val="FF0000"/>
                </a:solidFill>
                <a:cs typeface="Times New Roman" pitchFamily="18" charset="0"/>
              </a:rPr>
              <a:t>č</a:t>
            </a:r>
            <a:r>
              <a:rPr lang="hsb-DE" altLang="en-US" sz="2400" b="1" smtClean="0">
                <a:solidFill>
                  <a:srgbClr val="FF0000"/>
                </a:solidFill>
                <a:cs typeface="Times New Roman" pitchFamily="18" charset="0"/>
              </a:rPr>
              <a:t>ajnom stepenu preklapaju</a:t>
            </a:r>
            <a:endParaRPr lang="en-US" altLang="en-US" sz="2400" b="1" smtClean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85750" y="285750"/>
            <a:ext cx="8401050" cy="5840413"/>
          </a:xfrm>
        </p:spPr>
        <p:txBody>
          <a:bodyPr/>
          <a:lstStyle/>
          <a:p>
            <a:pPr marL="273050" indent="-273050" eaLnBrk="1" hangingPunct="1">
              <a:buFont typeface="Wingdings 3" pitchFamily="18" charset="2"/>
              <a:buNone/>
            </a:pPr>
            <a:r>
              <a:rPr lang="sr-Latn-CS" altLang="en-US" sz="2800" smtClean="0">
                <a:cs typeface="Times New Roman" pitchFamily="18" charset="0"/>
              </a:rPr>
              <a:t>Šta stoji u korenu moralnih izraza kao što su dužnost, zadatak, obaveza i odgovornost?</a:t>
            </a:r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2800" smtClean="0">
              <a:cs typeface="Times New Roman" pitchFamily="18" charset="0"/>
            </a:endParaRPr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2800" smtClean="0">
              <a:cs typeface="Times New Roman" pitchFamily="18" charset="0"/>
            </a:endParaRPr>
          </a:p>
          <a:p>
            <a:pPr marL="273050" indent="-273050" eaLnBrk="1" hangingPunct="1"/>
            <a:r>
              <a:rPr lang="sr-Latn-CS" altLang="en-US" sz="2400" b="1" smtClean="0">
                <a:cs typeface="Times New Roman" pitchFamily="18" charset="0"/>
              </a:rPr>
              <a:t>Dužnost</a:t>
            </a:r>
            <a:r>
              <a:rPr lang="sr-Latn-CS" altLang="en-US" sz="2400" smtClean="0">
                <a:cs typeface="Times New Roman" pitchFamily="18" charset="0"/>
              </a:rPr>
              <a:t>: dugujemo određena ponašanja drugima</a:t>
            </a:r>
          </a:p>
          <a:p>
            <a:pPr marL="273050" indent="-273050" eaLnBrk="1" hangingPunct="1"/>
            <a:r>
              <a:rPr lang="sr-Latn-CS" altLang="en-US" sz="2400" b="1" smtClean="0">
                <a:cs typeface="Times New Roman" pitchFamily="18" charset="0"/>
              </a:rPr>
              <a:t>Zadatak</a:t>
            </a:r>
            <a:r>
              <a:rPr lang="sr-Latn-CS" altLang="en-US" sz="2400" smtClean="0">
                <a:cs typeface="Times New Roman" pitchFamily="18" charset="0"/>
              </a:rPr>
              <a:t>: drugi kao datost nam zadaje obavezu</a:t>
            </a:r>
          </a:p>
          <a:p>
            <a:pPr marL="273050" indent="-273050" eaLnBrk="1" hangingPunct="1"/>
            <a:r>
              <a:rPr lang="sr-Latn-CS" altLang="en-US" sz="2400" b="1" smtClean="0">
                <a:cs typeface="Times New Roman" pitchFamily="18" charset="0"/>
              </a:rPr>
              <a:t>Obaveza</a:t>
            </a:r>
            <a:r>
              <a:rPr lang="sr-Latn-CS" altLang="en-US" sz="2400" smtClean="0">
                <a:cs typeface="Times New Roman" pitchFamily="18" charset="0"/>
              </a:rPr>
              <a:t>: postojanje drugih nas obavezuje na određeno ponašanje</a:t>
            </a:r>
          </a:p>
          <a:p>
            <a:pPr marL="273050" indent="-273050" eaLnBrk="1" hangingPunct="1"/>
            <a:r>
              <a:rPr lang="sr-Latn-CS" altLang="en-US" sz="2400" b="1" smtClean="0">
                <a:cs typeface="Times New Roman" pitchFamily="18" charset="0"/>
              </a:rPr>
              <a:t>Odgovornost</a:t>
            </a:r>
            <a:r>
              <a:rPr lang="sr-Latn-CS" altLang="en-US" sz="2400" smtClean="0">
                <a:cs typeface="Times New Roman" pitchFamily="18" charset="0"/>
              </a:rPr>
              <a:t>: odgovoramo drugima za svoje postupke.</a:t>
            </a:r>
          </a:p>
          <a:p>
            <a:pPr marL="273050" indent="-273050" eaLnBrk="1" hangingPunct="1"/>
            <a:endParaRPr lang="en-US" altLang="en-US" sz="2400" smtClean="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7200" y="714375"/>
            <a:ext cx="8229600" cy="5411788"/>
          </a:xfrm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hsb-DE" altLang="en-US" sz="4000" b="1" smtClean="0">
                <a:solidFill>
                  <a:srgbClr val="7030A0"/>
                </a:solidFill>
                <a:cs typeface="Times New Roman" pitchFamily="18" charset="0"/>
              </a:rPr>
              <a:t>DU</a:t>
            </a:r>
            <a:r>
              <a:rPr lang="sr-Latn-CS" altLang="en-US" sz="4000" b="1" smtClean="0">
                <a:solidFill>
                  <a:srgbClr val="7030A0"/>
                </a:solidFill>
                <a:cs typeface="Times New Roman" pitchFamily="18" charset="0"/>
              </a:rPr>
              <a:t>Ž</a:t>
            </a:r>
            <a:r>
              <a:rPr lang="hsb-DE" altLang="en-US" sz="4000" b="1" smtClean="0">
                <a:solidFill>
                  <a:srgbClr val="7030A0"/>
                </a:solidFill>
                <a:cs typeface="Times New Roman" pitchFamily="18" charset="0"/>
              </a:rPr>
              <a:t>NOST ILI MORALNA OBAVEZA, </a:t>
            </a:r>
            <a:endParaRPr lang="sr-Latn-CS" altLang="en-US" sz="4000" b="1" smtClean="0">
              <a:solidFill>
                <a:srgbClr val="7030A0"/>
              </a:solidFill>
              <a:cs typeface="Times New Roman" pitchFamily="18" charset="0"/>
            </a:endParaRPr>
          </a:p>
          <a:p>
            <a:pPr marL="273050" indent="-273050" algn="ctr" eaLnBrk="1" hangingPunct="1">
              <a:buFont typeface="Wingdings 3" pitchFamily="18" charset="2"/>
              <a:buNone/>
            </a:pPr>
            <a:r>
              <a:rPr lang="hsb-DE" altLang="en-US" sz="4000" b="1" smtClean="0">
                <a:solidFill>
                  <a:srgbClr val="7030A0"/>
                </a:solidFill>
                <a:cs typeface="Times New Roman" pitchFamily="18" charset="0"/>
              </a:rPr>
              <a:t>PRAVA i PRAVDA </a:t>
            </a:r>
            <a:endParaRPr lang="sr-Latn-CS" altLang="en-US" sz="4000" b="1" smtClean="0">
              <a:solidFill>
                <a:srgbClr val="7030A0"/>
              </a:solidFill>
              <a:cs typeface="Times New Roman" pitchFamily="18" charset="0"/>
            </a:endParaRPr>
          </a:p>
          <a:p>
            <a:pPr marL="273050" indent="-273050" algn="ctr" eaLnBrk="1" hangingPunct="1">
              <a:buFont typeface="Wingdings 3" pitchFamily="18" charset="2"/>
              <a:buNone/>
            </a:pPr>
            <a:r>
              <a:rPr lang="hsb-DE" altLang="en-US" sz="4000" b="1" smtClean="0">
                <a:solidFill>
                  <a:srgbClr val="7030A0"/>
                </a:solidFill>
                <a:cs typeface="Times New Roman" pitchFamily="18" charset="0"/>
              </a:rPr>
              <a:t>SU MO</a:t>
            </a:r>
            <a:r>
              <a:rPr lang="sr-Latn-CS" altLang="en-US" sz="4000" b="1" smtClean="0">
                <a:solidFill>
                  <a:srgbClr val="7030A0"/>
                </a:solidFill>
                <a:cs typeface="Times New Roman" pitchFamily="18" charset="0"/>
              </a:rPr>
              <a:t>Ć</a:t>
            </a:r>
            <a:r>
              <a:rPr lang="hsb-DE" altLang="en-US" sz="4000" b="1" smtClean="0">
                <a:solidFill>
                  <a:srgbClr val="7030A0"/>
                </a:solidFill>
                <a:cs typeface="Times New Roman" pitchFamily="18" charset="0"/>
              </a:rPr>
              <a:t>NI IZRAZI I NJIHOVA UPOTREBA SADR</a:t>
            </a:r>
            <a:r>
              <a:rPr lang="sr-Latn-CS" altLang="en-US" sz="4000" b="1" smtClean="0">
                <a:solidFill>
                  <a:srgbClr val="7030A0"/>
                </a:solidFill>
                <a:cs typeface="Times New Roman" pitchFamily="18" charset="0"/>
              </a:rPr>
              <a:t>Ž</a:t>
            </a:r>
            <a:r>
              <a:rPr lang="hsb-DE" altLang="en-US" sz="4000" b="1" smtClean="0">
                <a:solidFill>
                  <a:srgbClr val="7030A0"/>
                </a:solidFill>
                <a:cs typeface="Times New Roman" pitchFamily="18" charset="0"/>
              </a:rPr>
              <a:t>I </a:t>
            </a:r>
            <a:endParaRPr lang="sr-Latn-CS" altLang="en-US" sz="4000" b="1" smtClean="0">
              <a:solidFill>
                <a:srgbClr val="7030A0"/>
              </a:solidFill>
              <a:cs typeface="Times New Roman" pitchFamily="18" charset="0"/>
            </a:endParaRPr>
          </a:p>
          <a:p>
            <a:pPr marL="273050" indent="-273050" algn="ctr" eaLnBrk="1" hangingPunct="1">
              <a:buFont typeface="Wingdings 3" pitchFamily="18" charset="2"/>
              <a:buNone/>
            </a:pPr>
            <a:r>
              <a:rPr lang="hsb-DE" altLang="en-US" sz="4000" b="1" smtClean="0">
                <a:solidFill>
                  <a:srgbClr val="7030A0"/>
                </a:solidFill>
                <a:cs typeface="Times New Roman" pitchFamily="18" charset="0"/>
              </a:rPr>
              <a:t>SNA</a:t>
            </a:r>
            <a:r>
              <a:rPr lang="sr-Latn-CS" altLang="en-US" sz="4000" b="1" smtClean="0">
                <a:solidFill>
                  <a:srgbClr val="7030A0"/>
                </a:solidFill>
                <a:cs typeface="Times New Roman" pitchFamily="18" charset="0"/>
              </a:rPr>
              <a:t>Ž</a:t>
            </a:r>
            <a:r>
              <a:rPr lang="hsb-DE" altLang="en-US" sz="4000" b="1" smtClean="0">
                <a:solidFill>
                  <a:srgbClr val="7030A0"/>
                </a:solidFill>
                <a:cs typeface="Times New Roman" pitchFamily="18" charset="0"/>
              </a:rPr>
              <a:t>NE ZAHTEVE</a:t>
            </a:r>
            <a:r>
              <a:rPr lang="sr-Latn-CS" altLang="en-US" sz="4000" b="1" smtClean="0">
                <a:solidFill>
                  <a:srgbClr val="7030A0"/>
                </a:solidFill>
                <a:cs typeface="Times New Roman" pitchFamily="18" charset="0"/>
              </a:rPr>
              <a:t>!</a:t>
            </a:r>
            <a:r>
              <a:rPr lang="fr-FR" altLang="en-US" sz="4000" b="1" smtClean="0">
                <a:solidFill>
                  <a:srgbClr val="7030A0"/>
                </a:solidFill>
                <a:cs typeface="Times New Roman" pitchFamily="18" charset="0"/>
              </a:rPr>
              <a:t>  </a:t>
            </a:r>
          </a:p>
          <a:p>
            <a:pPr marL="273050" indent="-273050" algn="ctr" eaLnBrk="1" hangingPunct="1">
              <a:buFont typeface="Wingdings 3" pitchFamily="18" charset="2"/>
              <a:buNone/>
            </a:pPr>
            <a:endParaRPr lang="en-US" altLang="en-US" sz="4000" smtClean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85750" y="285750"/>
            <a:ext cx="8401050" cy="6000750"/>
          </a:xfrm>
        </p:spPr>
        <p:txBody>
          <a:bodyPr/>
          <a:lstStyle/>
          <a:p>
            <a:pPr marL="273050" indent="-273050" eaLnBrk="1" hangingPunct="1">
              <a:buFont typeface="Wingdings 3" pitchFamily="18" charset="2"/>
              <a:buNone/>
            </a:pPr>
            <a:r>
              <a:rPr lang="sr-Latn-CS" altLang="en-US" sz="3600" b="1" smtClean="0">
                <a:cs typeface="Times New Roman" pitchFamily="18" charset="0"/>
              </a:rPr>
              <a:t>Nesavršene dužnosti</a:t>
            </a:r>
            <a:r>
              <a:rPr lang="sr-Latn-CS" altLang="en-US" sz="3600" smtClean="0">
                <a:cs typeface="Times New Roman" pitchFamily="18" charset="0"/>
              </a:rPr>
              <a:t>: </a:t>
            </a:r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3600" smtClean="0">
              <a:cs typeface="Times New Roman" pitchFamily="18" charset="0"/>
            </a:endParaRPr>
          </a:p>
          <a:p>
            <a:pPr marL="273050" indent="-273050" eaLnBrk="1" hangingPunct="1">
              <a:buFont typeface="Wingdings 3" pitchFamily="18" charset="2"/>
              <a:buNone/>
            </a:pPr>
            <a:endParaRPr lang="sr-Latn-CS" altLang="en-US" sz="3600" smtClean="0">
              <a:cs typeface="Times New Roman" pitchFamily="18" charset="0"/>
            </a:endParaRPr>
          </a:p>
          <a:p>
            <a:pPr marL="273050" indent="-273050" eaLnBrk="1" hangingPunct="1"/>
            <a:r>
              <a:rPr lang="sr-Latn-CS" altLang="en-US" sz="2400" smtClean="0">
                <a:cs typeface="Times New Roman" pitchFamily="18" charset="0"/>
              </a:rPr>
              <a:t>Ne mogu se specifikovati sa istom preciznošću; ne obavezuju uvek, svakoga ni podjednako strogo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Primer : pomoći drugima. 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b="1" smtClean="0">
                <a:solidFill>
                  <a:srgbClr val="002060"/>
                </a:solidFill>
                <a:cs typeface="Times New Roman" pitchFamily="18" charset="0"/>
              </a:rPr>
              <a:t>Nesavršena dužnost utoliko što ne možemo uvek i svima pomagati.</a:t>
            </a:r>
          </a:p>
          <a:p>
            <a:pPr marL="273050" indent="-273050" eaLnBrk="1" hangingPunct="1">
              <a:buFont typeface="Arial" charset="0"/>
              <a:buNone/>
            </a:pPr>
            <a:endParaRPr lang="en-US" altLang="en-US" sz="2400" smtClean="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85750" y="357188"/>
            <a:ext cx="8401050" cy="5768975"/>
          </a:xfrm>
        </p:spPr>
        <p:txBody>
          <a:bodyPr/>
          <a:lstStyle/>
          <a:p>
            <a:pPr marL="273050" indent="-273050" eaLnBrk="1" hangingPunct="1">
              <a:buFont typeface="Wingdings 3" pitchFamily="18" charset="2"/>
              <a:buNone/>
            </a:pPr>
            <a:r>
              <a:rPr lang="sr-Latn-CS" altLang="en-US" sz="2400" b="1" smtClean="0">
                <a:cs typeface="Times New Roman" pitchFamily="18" charset="0"/>
              </a:rPr>
              <a:t>Negativne savršene dužnosti: </a:t>
            </a:r>
            <a:endParaRPr lang="sr-Latn-CS" altLang="en-US" sz="2400" smtClean="0">
              <a:cs typeface="Times New Roman" pitchFamily="18" charset="0"/>
            </a:endParaRPr>
          </a:p>
          <a:p>
            <a:pPr marL="273050" indent="-273050" eaLnBrk="1" hangingPunct="1"/>
            <a:endParaRPr lang="sr-Latn-CS" altLang="en-US" sz="2400" smtClean="0">
              <a:cs typeface="Times New Roman" pitchFamily="18" charset="0"/>
            </a:endParaRPr>
          </a:p>
          <a:p>
            <a:pPr marL="273050" indent="-273050" eaLnBrk="1" hangingPunct="1"/>
            <a:r>
              <a:rPr lang="sr-Latn-CS" altLang="en-US" sz="2400" smtClean="0">
                <a:solidFill>
                  <a:srgbClr val="CC0066"/>
                </a:solidFill>
                <a:cs typeface="Times New Roman" pitchFamily="18" charset="0"/>
              </a:rPr>
              <a:t>“Ne nanosi zlo drugome”</a:t>
            </a:r>
            <a:r>
              <a:rPr lang="sr-Latn-CS" altLang="en-US" sz="2400" smtClean="0">
                <a:cs typeface="Times New Roman" pitchFamily="18" charset="0"/>
              </a:rPr>
              <a:t> - postavljaju </a:t>
            </a:r>
            <a:r>
              <a:rPr lang="sr-Latn-CS" altLang="en-US" sz="2400" b="1" i="1" smtClean="0">
                <a:cs typeface="Times New Roman" pitchFamily="18" charset="0"/>
              </a:rPr>
              <a:t>moralni minimum </a:t>
            </a:r>
            <a:r>
              <a:rPr lang="sr-Latn-CS" altLang="en-US" sz="2400" smtClean="0">
                <a:cs typeface="Times New Roman" pitchFamily="18" charset="0"/>
              </a:rPr>
              <a:t>ispod kojeg niko ne može moralno da ide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b="1" smtClean="0">
                <a:solidFill>
                  <a:srgbClr val="CC0066"/>
                </a:solidFill>
                <a:cs typeface="Times New Roman" pitchFamily="18" charset="0"/>
              </a:rPr>
              <a:t>Nesavršene dužnosti</a:t>
            </a:r>
            <a:r>
              <a:rPr lang="sr-Latn-CS" altLang="en-US" sz="2400" smtClean="0">
                <a:solidFill>
                  <a:srgbClr val="CC0066"/>
                </a:solidFill>
                <a:cs typeface="Times New Roman" pitchFamily="18" charset="0"/>
              </a:rPr>
              <a:t>, usled svoje neodređenosti, nude </a:t>
            </a:r>
            <a:r>
              <a:rPr lang="sr-Latn-CS" altLang="en-US" sz="2400" b="1" i="1" smtClean="0">
                <a:solidFill>
                  <a:srgbClr val="CC0066"/>
                </a:solidFill>
                <a:cs typeface="Times New Roman" pitchFamily="18" charset="0"/>
              </a:rPr>
              <a:t>pozitivan izazov da se premaši minimum.</a:t>
            </a:r>
          </a:p>
          <a:p>
            <a:pPr marL="273050" indent="-273050" eaLnBrk="1" hangingPunct="1"/>
            <a:r>
              <a:rPr lang="sr-Latn-CS" altLang="en-US" sz="2400" smtClean="0">
                <a:cs typeface="Times New Roman" pitchFamily="18" charset="0"/>
              </a:rPr>
              <a:t>Savršene dužnosti u biznisu obavezuju podjednako kao i u svim drugim oblastima života (etički nalog: </a:t>
            </a:r>
            <a:r>
              <a:rPr lang="sr-Latn-CS" altLang="en-US" sz="2400" b="1" i="1" smtClean="0">
                <a:cs typeface="Times New Roman" pitchFamily="18" charset="0"/>
              </a:rPr>
              <a:t>univerzalni moralni minimum</a:t>
            </a:r>
            <a:r>
              <a:rPr lang="sr-Latn-CS" altLang="en-US" sz="2400" smtClean="0">
                <a:cs typeface="Times New Roman" pitchFamily="18" charset="0"/>
              </a:rPr>
              <a:t>) </a:t>
            </a:r>
          </a:p>
          <a:p>
            <a:pPr marL="273050" indent="-273050" eaLnBrk="1" hangingPunct="1">
              <a:spcBef>
                <a:spcPts val="1200"/>
              </a:spcBef>
            </a:pPr>
            <a:r>
              <a:rPr lang="sr-Latn-CS" altLang="en-US" sz="2400" smtClean="0">
                <a:cs typeface="Times New Roman" pitchFamily="18" charset="0"/>
              </a:rPr>
              <a:t>Da li se i nesavršene dužnosti odnose na biznis i, ukoliko se odnose, do koje mere?</a:t>
            </a:r>
            <a:endParaRPr lang="en-US" altLang="en-US" sz="2400" smtClean="0">
              <a:cs typeface="Times New Roman" pitchFamily="18" charset="0"/>
            </a:endParaRPr>
          </a:p>
          <a:p>
            <a:pPr marL="273050" indent="-273050" eaLnBrk="1" hangingPunct="1">
              <a:spcBef>
                <a:spcPts val="1200"/>
              </a:spcBef>
            </a:pPr>
            <a:endParaRPr lang="en-US" altLang="en-US" sz="2400" b="1" i="1" smtClean="0">
              <a:solidFill>
                <a:srgbClr val="CC006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Grp="1"/>
          </p:cNvSpPr>
          <p:nvPr>
            <p:ph type="title"/>
          </p:nvPr>
        </p:nvSpPr>
        <p:spPr bwMode="auto">
          <a:xfrm>
            <a:off x="539750" y="476250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>
              <a:defRPr/>
            </a:pPr>
            <a:r>
              <a:rPr lang="sr-Latn-CS" sz="3700" dirty="0" smtClean="0">
                <a:solidFill>
                  <a:srgbClr val="CC3300"/>
                </a:solidFill>
              </a:rPr>
              <a:t>ETIKA </a:t>
            </a:r>
            <a:r>
              <a:rPr lang="en-US" sz="3700" dirty="0" smtClean="0">
                <a:solidFill>
                  <a:srgbClr val="CC3300"/>
                </a:solidFill>
              </a:rPr>
              <a:t/>
            </a:r>
            <a:br>
              <a:rPr lang="en-US" sz="3700" dirty="0" smtClean="0">
                <a:solidFill>
                  <a:srgbClr val="CC3300"/>
                </a:solidFill>
              </a:rPr>
            </a:br>
            <a:r>
              <a:rPr lang="sr-Latn-CS" sz="3700" dirty="0" smtClean="0">
                <a:solidFill>
                  <a:srgbClr val="CC3300"/>
                </a:solidFill>
              </a:rPr>
              <a:t>NAUKA O MORALU ILI ETOSU</a:t>
            </a:r>
            <a:br>
              <a:rPr lang="sr-Latn-CS" sz="3700" dirty="0" smtClean="0">
                <a:solidFill>
                  <a:srgbClr val="CC3300"/>
                </a:solidFill>
              </a:rPr>
            </a:br>
            <a:endParaRPr lang="en-US" sz="3700" dirty="0" smtClean="0">
              <a:solidFill>
                <a:srgbClr val="CC3300"/>
              </a:solidFill>
            </a:endParaRP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>
          <a:xfrm>
            <a:off x="214313" y="1628775"/>
            <a:ext cx="8643937" cy="4525963"/>
          </a:xfrm>
        </p:spPr>
        <p:txBody>
          <a:bodyPr/>
          <a:lstStyle/>
          <a:p>
            <a:pPr>
              <a:lnSpc>
                <a:spcPct val="90000"/>
              </a:lnSpc>
              <a:buFont typeface="Wingdings 3" pitchFamily="18" charset="2"/>
              <a:buNone/>
            </a:pPr>
            <a:endParaRPr lang="sr-Latn-CS" altLang="en-US" sz="2300" smtClean="0">
              <a:solidFill>
                <a:srgbClr val="CC3300"/>
              </a:solidFill>
            </a:endParaRP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sr-Latn-CS" altLang="en-US" sz="2300" smtClean="0">
                <a:solidFill>
                  <a:srgbClr val="CC3300"/>
                </a:solidFill>
                <a:cs typeface="Times New Roman" pitchFamily="18" charset="0"/>
              </a:rPr>
              <a:t>Pretpostavke: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sr-Latn-CS" altLang="en-US" sz="2300" b="1" smtClean="0">
                <a:solidFill>
                  <a:srgbClr val="CC3300"/>
                </a:solidFill>
                <a:cs typeface="Times New Roman" pitchFamily="18" charset="0"/>
              </a:rPr>
              <a:t>Svest:</a:t>
            </a:r>
            <a:r>
              <a:rPr lang="sr-Latn-CS" altLang="en-US" sz="2300" smtClean="0">
                <a:solidFill>
                  <a:srgbClr val="CC3300"/>
                </a:solidFill>
                <a:cs typeface="Times New Roman" pitchFamily="18" charset="0"/>
              </a:rPr>
              <a:t> </a:t>
            </a:r>
            <a:r>
              <a:rPr lang="en-US" altLang="en-US" sz="2300" smtClean="0">
                <a:cs typeface="Times New Roman" pitchFamily="18" charset="0"/>
              </a:rPr>
              <a:t>S</a:t>
            </a:r>
            <a:r>
              <a:rPr lang="sr-Latn-CS" altLang="en-US" sz="2300" smtClean="0">
                <a:cs typeface="Times New Roman" pitchFamily="18" charset="0"/>
              </a:rPr>
              <a:t>posobnost planiranja i predviđanja postupaka, omogućava uvid u posledice postupaka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sr-Latn-CS" altLang="en-US" sz="2300" b="1" smtClean="0">
                <a:solidFill>
                  <a:srgbClr val="CC3300"/>
                </a:solidFill>
                <a:cs typeface="Times New Roman" pitchFamily="18" charset="0"/>
              </a:rPr>
              <a:t>Savest:</a:t>
            </a:r>
            <a:r>
              <a:rPr lang="sr-Latn-CS" altLang="en-US" sz="2300" smtClean="0">
                <a:solidFill>
                  <a:srgbClr val="CC3300"/>
                </a:solidFill>
                <a:cs typeface="Times New Roman" pitchFamily="18" charset="0"/>
              </a:rPr>
              <a:t> </a:t>
            </a:r>
            <a:r>
              <a:rPr lang="sr-Latn-CS" altLang="en-US" sz="2300" smtClean="0">
                <a:cs typeface="Times New Roman" pitchFamily="18" charset="0"/>
              </a:rPr>
              <a:t>Ocena sopstvenih postupaka na osnovu svesti o posledicama i osećanja dužnosti – obaveznosti. Moralni sud o sopstvenim postupcima.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sr-Latn-CS" altLang="en-US" sz="2300" b="1" smtClean="0">
                <a:solidFill>
                  <a:srgbClr val="CC3300"/>
                </a:solidFill>
                <a:cs typeface="Times New Roman" pitchFamily="18" charset="0"/>
              </a:rPr>
              <a:t>Znanje:</a:t>
            </a:r>
            <a:r>
              <a:rPr lang="sr-Latn-CS" altLang="en-US" sz="2300" smtClean="0">
                <a:cs typeface="Times New Roman" pitchFamily="18" charset="0"/>
              </a:rPr>
              <a:t>Uviđanje  smisla i opravdanosti obaveznosti moralnih principa i normi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sr-Latn-CS" altLang="en-US" sz="2300" b="1" smtClean="0">
                <a:solidFill>
                  <a:srgbClr val="CC3300"/>
                </a:solidFill>
                <a:cs typeface="Times New Roman" pitchFamily="18" charset="0"/>
              </a:rPr>
              <a:t>Volja: </a:t>
            </a:r>
            <a:r>
              <a:rPr lang="sr-Latn-CS" altLang="en-US" sz="2300" smtClean="0">
                <a:cs typeface="Times New Roman" pitchFamily="18" charset="0"/>
              </a:rPr>
              <a:t>Odlučnost i izdržljivost  da se savladaju prepreke kako bi se postupilo po sopstvenoj savesti. Sposobnost odupiranja raznim uticajima i izbora dobre odluke.</a:t>
            </a:r>
            <a:endParaRPr lang="sr-Latn-CS" altLang="en-US" sz="2300" b="1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altLang="en-US" sz="2300" smtClean="0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50825" y="188913"/>
            <a:ext cx="8642350" cy="5054600"/>
          </a:xfrm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hsb-DE" altLang="en-US" sz="2400" b="1" smtClean="0">
                <a:solidFill>
                  <a:srgbClr val="7030A0"/>
                </a:solidFill>
                <a:cs typeface="Times New Roman" pitchFamily="18" charset="0"/>
              </a:rPr>
              <a:t>PITANJA ZA </a:t>
            </a:r>
            <a:r>
              <a:rPr lang="sr-Latn-CS" altLang="en-US" sz="2400" b="1" smtClean="0">
                <a:solidFill>
                  <a:srgbClr val="7030A0"/>
                </a:solidFill>
                <a:cs typeface="Times New Roman" pitchFamily="18" charset="0"/>
              </a:rPr>
              <a:t>LIČNU </a:t>
            </a:r>
            <a:r>
              <a:rPr lang="hsb-DE" altLang="en-US" sz="2400" b="1" smtClean="0">
                <a:solidFill>
                  <a:srgbClr val="7030A0"/>
                </a:solidFill>
                <a:cs typeface="Times New Roman" pitchFamily="18" charset="0"/>
              </a:rPr>
              <a:t>ETI</a:t>
            </a:r>
            <a:r>
              <a:rPr lang="sr-Latn-CS" altLang="en-US" sz="2400" b="1" smtClean="0">
                <a:solidFill>
                  <a:srgbClr val="7030A0"/>
                </a:solidFill>
                <a:cs typeface="Times New Roman" pitchFamily="18" charset="0"/>
              </a:rPr>
              <a:t>Č</a:t>
            </a:r>
            <a:r>
              <a:rPr lang="hsb-DE" altLang="en-US" sz="2400" b="1" smtClean="0">
                <a:solidFill>
                  <a:srgbClr val="7030A0"/>
                </a:solidFill>
                <a:cs typeface="Times New Roman" pitchFamily="18" charset="0"/>
              </a:rPr>
              <a:t>KU PROVERU ODLUKA</a:t>
            </a:r>
            <a:endParaRPr lang="sr-Latn-CS" altLang="en-US" sz="2400" b="1" smtClean="0">
              <a:solidFill>
                <a:srgbClr val="7030A0"/>
              </a:solidFill>
              <a:cs typeface="Times New Roman" pitchFamily="18" charset="0"/>
            </a:endParaRPr>
          </a:p>
          <a:p>
            <a:pPr marL="273050" indent="-273050" algn="ctr" eaLnBrk="1" hangingPunct="1">
              <a:buFont typeface="Wingdings 3" pitchFamily="18" charset="2"/>
              <a:buNone/>
            </a:pPr>
            <a:endParaRPr lang="sr-Latn-CS" altLang="en-US" sz="2400" b="1" smtClean="0"/>
          </a:p>
          <a:p>
            <a:pPr marL="273050" indent="-273050" eaLnBrk="1" hangingPunct="1">
              <a:buFont typeface="Wingdings 3" pitchFamily="18" charset="2"/>
              <a:buNone/>
            </a:pPr>
            <a:r>
              <a:rPr lang="sr-Latn-CS" altLang="en-US" sz="2000" b="1" smtClean="0"/>
              <a:t>1. JE LI TO ZAKONITO</a:t>
            </a:r>
            <a:r>
              <a:rPr lang="hsb-DE" altLang="en-US" sz="2000" b="1" smtClean="0"/>
              <a:t>? </a:t>
            </a:r>
            <a:r>
              <a:rPr lang="hsb-DE" altLang="en-US" sz="2000" b="1" i="1" smtClean="0">
                <a:solidFill>
                  <a:srgbClr val="FF0000"/>
                </a:solidFill>
              </a:rPr>
              <a:t>Pitanje o zakonitosti poma</a:t>
            </a:r>
            <a:r>
              <a:rPr lang="sr-Latn-CS" altLang="en-US" sz="2000" b="1" i="1" smtClean="0">
                <a:solidFill>
                  <a:srgbClr val="FF0000"/>
                </a:solidFill>
              </a:rPr>
              <a:t>ž</a:t>
            </a:r>
            <a:r>
              <a:rPr lang="hsb-DE" altLang="en-US" sz="2000" b="1" i="1" smtClean="0">
                <a:solidFill>
                  <a:srgbClr val="FF0000"/>
                </a:solidFill>
              </a:rPr>
              <a:t>e da se sagledaju postoje</a:t>
            </a:r>
            <a:r>
              <a:rPr lang="sr-Latn-CS" altLang="en-US" sz="2000" b="1" i="1" smtClean="0">
                <a:solidFill>
                  <a:srgbClr val="FF0000"/>
                </a:solidFill>
              </a:rPr>
              <a:t>ć</a:t>
            </a:r>
            <a:r>
              <a:rPr lang="hsb-DE" altLang="en-US" sz="2000" b="1" i="1" smtClean="0">
                <a:solidFill>
                  <a:srgbClr val="FF0000"/>
                </a:solidFill>
              </a:rPr>
              <a:t>i standardi</a:t>
            </a:r>
            <a:endParaRPr lang="hsb-DE" altLang="en-US" sz="2000" smtClean="0"/>
          </a:p>
          <a:p>
            <a:pPr marL="273050" indent="-273050" eaLnBrk="1" hangingPunct="1">
              <a:spcBef>
                <a:spcPct val="80000"/>
              </a:spcBef>
            </a:pPr>
            <a:r>
              <a:rPr lang="hsb-DE" altLang="en-US" sz="2000" smtClean="0"/>
              <a:t>Ho</a:t>
            </a:r>
            <a:r>
              <a:rPr lang="en-US" altLang="en-US" sz="2000" smtClean="0"/>
              <a:t>ć</a:t>
            </a:r>
            <a:r>
              <a:rPr lang="hsb-DE" altLang="en-US" sz="2000" smtClean="0"/>
              <a:t>u li prekr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iti bilo koji zakon ili pravilo organizacije? </a:t>
            </a:r>
            <a:endParaRPr lang="sr-Latn-CS" altLang="en-US" sz="2000" smtClean="0"/>
          </a:p>
          <a:p>
            <a:pPr marL="273050" indent="-273050" eaLnBrk="1" hangingPunct="1">
              <a:spcBef>
                <a:spcPct val="80000"/>
              </a:spcBef>
            </a:pPr>
            <a:r>
              <a:rPr lang="sr-Latn-CS" altLang="en-US" sz="2000" b="1" smtClean="0"/>
              <a:t>2. JE LI POSTIGNUTA RAVNOTEŽA ODNOSA? </a:t>
            </a:r>
            <a:r>
              <a:rPr lang="hsb-DE" altLang="en-US" sz="2000" b="1" i="1" smtClean="0">
                <a:solidFill>
                  <a:srgbClr val="FF0000"/>
                </a:solidFill>
              </a:rPr>
              <a:t>Pitanje o ravnote</a:t>
            </a:r>
            <a:r>
              <a:rPr lang="sr-Latn-CS" altLang="en-US" sz="2000" b="1" i="1" smtClean="0">
                <a:solidFill>
                  <a:srgbClr val="FF0000"/>
                </a:solidFill>
              </a:rPr>
              <a:t>ži </a:t>
            </a:r>
            <a:r>
              <a:rPr lang="hsb-DE" altLang="en-US" sz="2000" b="1" i="1" smtClean="0">
                <a:solidFill>
                  <a:srgbClr val="FF0000"/>
                </a:solidFill>
              </a:rPr>
              <a:t>podsti</a:t>
            </a:r>
            <a:r>
              <a:rPr lang="sr-Latn-CS" altLang="en-US" sz="2000" b="1" i="1" smtClean="0">
                <a:solidFill>
                  <a:srgbClr val="FF0000"/>
                </a:solidFill>
              </a:rPr>
              <a:t>č</a:t>
            </a:r>
            <a:r>
              <a:rPr lang="hsb-DE" altLang="en-US" sz="2000" b="1" i="1" smtClean="0">
                <a:solidFill>
                  <a:srgbClr val="FF0000"/>
                </a:solidFill>
              </a:rPr>
              <a:t>e na</a:t>
            </a:r>
            <a:r>
              <a:rPr lang="sr-Latn-CS" altLang="en-US" sz="2000" b="1" i="1" smtClean="0">
                <a:solidFill>
                  <a:srgbClr val="FF0000"/>
                </a:solidFill>
              </a:rPr>
              <a:t>š</a:t>
            </a:r>
            <a:r>
              <a:rPr lang="hsb-DE" altLang="en-US" sz="2000" b="1" i="1" smtClean="0">
                <a:solidFill>
                  <a:srgbClr val="FF0000"/>
                </a:solidFill>
              </a:rPr>
              <a:t> smisao za razumnost, nepristranost i po</a:t>
            </a:r>
            <a:r>
              <a:rPr lang="sr-Latn-CS" altLang="en-US" sz="2000" b="1" i="1" smtClean="0">
                <a:solidFill>
                  <a:srgbClr val="FF0000"/>
                </a:solidFill>
              </a:rPr>
              <a:t>š</a:t>
            </a:r>
            <a:r>
              <a:rPr lang="hsb-DE" altLang="en-US" sz="2000" b="1" i="1" smtClean="0">
                <a:solidFill>
                  <a:srgbClr val="FF0000"/>
                </a:solidFill>
              </a:rPr>
              <a:t>tenje</a:t>
            </a:r>
            <a:endParaRPr lang="hsb-DE" altLang="en-US" sz="2000" smtClean="0"/>
          </a:p>
          <a:p>
            <a:pPr marL="273050" indent="-273050" eaLnBrk="1" hangingPunct="1">
              <a:lnSpc>
                <a:spcPct val="90000"/>
              </a:lnSpc>
              <a:spcBef>
                <a:spcPct val="60000"/>
              </a:spcBef>
            </a:pPr>
            <a:r>
              <a:rPr lang="hsb-DE" altLang="en-US" sz="2000" smtClean="0"/>
              <a:t>Da li moja odluka vodi ra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una o svim protagonistima ?</a:t>
            </a:r>
            <a:r>
              <a:rPr lang="sr-Latn-CS" altLang="en-US" sz="2000" smtClean="0"/>
              <a:t> </a:t>
            </a:r>
            <a:r>
              <a:rPr lang="hsb-DE" altLang="en-US" sz="2000" smtClean="0"/>
              <a:t>Da li je pravi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na, fer, po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tena prema svima kojih se ti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e, u kratkoro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nom i dugoro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nom razdoblju ?  Ne mo</a:t>
            </a:r>
            <a:r>
              <a:rPr lang="sr-Latn-CS" altLang="en-US" sz="2000" smtClean="0"/>
              <a:t>ž</a:t>
            </a:r>
            <a:r>
              <a:rPr lang="hsb-DE" altLang="en-US" sz="2000" smtClean="0"/>
              <a:t>e se o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ekivati da 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e svi stalno jednako dobijati ali moramo nastojati da izbegnemo </a:t>
            </a:r>
            <a:r>
              <a:rPr lang="hsb-DE" altLang="en-US" sz="2000" u="sng" smtClean="0"/>
              <a:t>ozbiljne neravnote</a:t>
            </a:r>
            <a:r>
              <a:rPr lang="sr-Latn-CS" altLang="en-US" sz="2000" u="sng" smtClean="0"/>
              <a:t>ž</a:t>
            </a:r>
            <a:r>
              <a:rPr lang="hsb-DE" altLang="en-US" sz="2000" u="sng" smtClean="0"/>
              <a:t>e </a:t>
            </a:r>
            <a:r>
              <a:rPr lang="hsb-DE" altLang="en-US" sz="2000" smtClean="0"/>
              <a:t>odnosa</a:t>
            </a:r>
            <a:r>
              <a:rPr lang="sr-Latn-CS" altLang="en-US" sz="2000" smtClean="0"/>
              <a:t>.</a:t>
            </a:r>
          </a:p>
          <a:p>
            <a:pPr marL="273050" indent="-273050" eaLnBrk="1" hangingPunct="1">
              <a:lnSpc>
                <a:spcPct val="90000"/>
              </a:lnSpc>
              <a:spcBef>
                <a:spcPct val="60000"/>
              </a:spcBef>
              <a:buFont typeface="Wingdings 3" pitchFamily="18" charset="2"/>
              <a:buNone/>
            </a:pPr>
            <a:r>
              <a:rPr lang="sr-Latn-CS" altLang="en-US" sz="2000" b="1" smtClean="0"/>
              <a:t>3. KAKO ĆU SE OSEĆATI POSLE  TOGA</a:t>
            </a:r>
            <a:r>
              <a:rPr lang="hsb-DE" altLang="en-US" sz="2000" b="1" smtClean="0"/>
              <a:t>? </a:t>
            </a:r>
            <a:r>
              <a:rPr lang="hsb-DE" altLang="en-US" sz="2000" b="1" i="1" smtClean="0">
                <a:solidFill>
                  <a:srgbClr val="FF0000"/>
                </a:solidFill>
              </a:rPr>
              <a:t>Pitanje o ose</a:t>
            </a:r>
            <a:r>
              <a:rPr lang="sr-Latn-CS" altLang="en-US" sz="2000" b="1" i="1" smtClean="0">
                <a:solidFill>
                  <a:srgbClr val="FF0000"/>
                </a:solidFill>
              </a:rPr>
              <a:t>ć</a:t>
            </a:r>
            <a:r>
              <a:rPr lang="hsb-DE" altLang="en-US" sz="2000" b="1" i="1" smtClean="0">
                <a:solidFill>
                  <a:srgbClr val="FF0000"/>
                </a:solidFill>
              </a:rPr>
              <a:t>aju usredsre</a:t>
            </a:r>
            <a:r>
              <a:rPr lang="sr-Latn-CS" altLang="en-US" sz="2000" b="1" i="1" smtClean="0">
                <a:solidFill>
                  <a:srgbClr val="FF0000"/>
                </a:solidFill>
              </a:rPr>
              <a:t>đ</a:t>
            </a:r>
            <a:r>
              <a:rPr lang="hsb-DE" altLang="en-US" sz="2000" b="1" i="1" smtClean="0">
                <a:solidFill>
                  <a:srgbClr val="FF0000"/>
                </a:solidFill>
              </a:rPr>
              <a:t>uje se na na</a:t>
            </a:r>
            <a:r>
              <a:rPr lang="sr-Latn-CS" altLang="en-US" sz="2000" b="1" i="1" smtClean="0">
                <a:solidFill>
                  <a:srgbClr val="FF0000"/>
                </a:solidFill>
              </a:rPr>
              <a:t>š </a:t>
            </a:r>
            <a:r>
              <a:rPr lang="hsb-DE" altLang="en-US" sz="2000" b="1" i="1" smtClean="0">
                <a:solidFill>
                  <a:srgbClr val="FF0000"/>
                </a:solidFill>
              </a:rPr>
              <a:t>najdublji intimni odnos prema moralnim vrednostima</a:t>
            </a:r>
            <a:r>
              <a:rPr lang="hsb-DE" altLang="en-US" sz="2000" b="1" i="1" smtClean="0"/>
              <a:t>.</a:t>
            </a:r>
            <a:endParaRPr lang="hsb-DE" altLang="en-US" sz="2000" smtClean="0"/>
          </a:p>
          <a:p>
            <a:pPr marL="273050" indent="-273050" eaLnBrk="1" hangingPunct="1"/>
            <a:r>
              <a:rPr lang="hsb-DE" altLang="en-US" sz="2000" smtClean="0"/>
              <a:t>Ho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e li me to u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initi ponosnim ili 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u se nelagodno ose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ati? Kako bih se ose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ao da se moja odluka objavi u novinama ili na TV-u ? Da li bih se dobro ose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ao da moja porodica ili prijatelji saznaju za to? </a:t>
            </a:r>
          </a:p>
          <a:p>
            <a:pPr marL="273050" indent="-273050" algn="ctr" eaLnBrk="1" hangingPunct="1">
              <a:lnSpc>
                <a:spcPct val="90000"/>
              </a:lnSpc>
              <a:spcBef>
                <a:spcPct val="60000"/>
              </a:spcBef>
              <a:buFont typeface="Wingdings" pitchFamily="2" charset="2"/>
              <a:buNone/>
            </a:pPr>
            <a:endParaRPr lang="fr-FR" altLang="en-US" sz="2000" b="1" i="1" smtClean="0">
              <a:solidFill>
                <a:srgbClr val="FF0000"/>
              </a:solidFill>
            </a:endParaRPr>
          </a:p>
          <a:p>
            <a:pPr marL="273050" indent="-273050" eaLnBrk="1" hangingPunct="1"/>
            <a:endParaRPr lang="sr-Latn-CS" altLang="en-US" sz="2000" b="1" smtClean="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468313" y="115888"/>
            <a:ext cx="8229600" cy="649287"/>
          </a:xfrm>
        </p:spPr>
        <p:txBody>
          <a:bodyPr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fr-FR" sz="3200" smtClean="0">
                <a:solidFill>
                  <a:srgbClr val="002060"/>
                </a:solidFill>
              </a:rPr>
              <a:t>Pravda</a:t>
            </a:r>
            <a:endParaRPr lang="en-US" sz="3200" smtClean="0">
              <a:solidFill>
                <a:srgbClr val="002060"/>
              </a:solidFill>
            </a:endParaRPr>
          </a:p>
        </p:txBody>
      </p:sp>
      <p:sp>
        <p:nvSpPr>
          <p:cNvPr id="115714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50825" y="908050"/>
            <a:ext cx="8642350" cy="5329238"/>
          </a:xfrm>
        </p:spPr>
        <p:txBody>
          <a:bodyPr/>
          <a:lstStyle/>
          <a:p>
            <a:pPr eaLnBrk="1" hangingPunct="1"/>
            <a:r>
              <a:rPr lang="hsb-DE" altLang="en-US" sz="2000" b="1" smtClean="0"/>
              <a:t>Kako znati </a:t>
            </a:r>
            <a:r>
              <a:rPr lang="sr-Latn-CS" altLang="en-US" sz="2000" b="1" smtClean="0"/>
              <a:t>š</a:t>
            </a:r>
            <a:r>
              <a:rPr lang="hsb-DE" altLang="en-US" sz="2000" b="1" smtClean="0"/>
              <a:t>ta je pravedno</a:t>
            </a:r>
            <a:r>
              <a:rPr lang="hsb-DE" altLang="en-US" sz="2000" smtClean="0"/>
              <a:t>?</a:t>
            </a:r>
            <a:endParaRPr lang="sr-Latn-CS" altLang="en-US" sz="2000" smtClean="0"/>
          </a:p>
          <a:p>
            <a:pPr eaLnBrk="1" hangingPunct="1"/>
            <a:r>
              <a:rPr lang="sr-Latn-CS" altLang="en-US" sz="2000" b="1" smtClean="0"/>
              <a:t>Tehnika koprene neznanja. </a:t>
            </a:r>
            <a:r>
              <a:rPr lang="sr-Latn-CS" altLang="en-US" sz="2000" smtClean="0">
                <a:solidFill>
                  <a:srgbClr val="7030A0"/>
                </a:solidFill>
              </a:rPr>
              <a:t>ova tehnika nam kazuje da su neka praksa ili program pošteni prema svim uključenim stranama ukoliko sve te strane, posle </a:t>
            </a:r>
            <a:r>
              <a:rPr lang="sr-Latn-CS" altLang="en-US" sz="2000" b="1" i="1" smtClean="0">
                <a:solidFill>
                  <a:srgbClr val="7030A0"/>
                </a:solidFill>
              </a:rPr>
              <a:t>racionalnog</a:t>
            </a:r>
            <a:r>
              <a:rPr lang="sr-Latn-CS" altLang="en-US" sz="2000" smtClean="0">
                <a:solidFill>
                  <a:srgbClr val="7030A0"/>
                </a:solidFill>
              </a:rPr>
              <a:t> i </a:t>
            </a:r>
            <a:r>
              <a:rPr lang="sr-Latn-CS" altLang="en-US" sz="2000" b="1" i="1" smtClean="0">
                <a:solidFill>
                  <a:srgbClr val="7030A0"/>
                </a:solidFill>
              </a:rPr>
              <a:t>nepristrasnog</a:t>
            </a:r>
            <a:r>
              <a:rPr lang="sr-Latn-CS" altLang="en-US" sz="2000" i="1" smtClean="0">
                <a:solidFill>
                  <a:srgbClr val="7030A0"/>
                </a:solidFill>
              </a:rPr>
              <a:t> </a:t>
            </a:r>
            <a:r>
              <a:rPr lang="sr-Latn-CS" altLang="en-US" sz="2000" smtClean="0">
                <a:solidFill>
                  <a:srgbClr val="7030A0"/>
                </a:solidFill>
              </a:rPr>
              <a:t>razmatranja na njih pristanu.</a:t>
            </a:r>
            <a:endParaRPr lang="sr-Latn-CS" altLang="en-US" sz="2000" b="1" i="1" smtClean="0"/>
          </a:p>
          <a:p>
            <a:pPr eaLnBrk="1" hangingPunct="1"/>
            <a:r>
              <a:rPr lang="sr-Latn-CS" altLang="en-US" sz="2000" i="1" smtClean="0"/>
              <a:t>Filozof i najveći savremeni etičar, teoretičar pravde Džon Rols (John Rawls</a:t>
            </a:r>
            <a:r>
              <a:rPr lang="sr-Latn-CS" altLang="en-US" sz="2000" smtClean="0"/>
              <a:t>)</a:t>
            </a:r>
          </a:p>
          <a:p>
            <a:pPr eaLnBrk="1" hangingPunct="1"/>
            <a:r>
              <a:rPr lang="hsb-DE" altLang="en-US" sz="2000" smtClean="0"/>
              <a:t>Zamislimo da se nalaz</a:t>
            </a:r>
            <a:r>
              <a:rPr lang="sr-Latn-CS" altLang="en-US" sz="2000" smtClean="0"/>
              <a:t>imo</a:t>
            </a:r>
            <a:r>
              <a:rPr lang="hsb-DE" altLang="en-US" sz="2000" smtClean="0"/>
              <a:t> iza “koprene neznanja”. </a:t>
            </a:r>
            <a:endParaRPr lang="sr-Latn-CS" altLang="en-US" sz="2000" smtClean="0"/>
          </a:p>
          <a:p>
            <a:pPr eaLnBrk="1" hangingPunct="1">
              <a:spcBef>
                <a:spcPts val="1200"/>
              </a:spcBef>
            </a:pPr>
            <a:r>
              <a:rPr lang="hsb-DE" altLang="en-US" sz="2000" smtClean="0"/>
              <a:t>Zaklonjeni tom koprenom znali bismo samo da smo </a:t>
            </a:r>
            <a:r>
              <a:rPr lang="hsb-DE" altLang="en-US" sz="2000" b="1" i="1" smtClean="0"/>
              <a:t>racionalna bi</a:t>
            </a:r>
            <a:r>
              <a:rPr lang="sr-Latn-CS" altLang="en-US" sz="2000" b="1" i="1" smtClean="0"/>
              <a:t>ć</a:t>
            </a:r>
            <a:r>
              <a:rPr lang="hsb-DE" altLang="en-US" sz="2000" b="1" i="1" smtClean="0"/>
              <a:t>a </a:t>
            </a:r>
            <a:r>
              <a:rPr lang="hsb-DE" altLang="en-US" sz="2000" smtClean="0"/>
              <a:t>i da </a:t>
            </a:r>
            <a:r>
              <a:rPr lang="hsb-DE" altLang="en-US" sz="2000" b="1" i="1" smtClean="0"/>
              <a:t>cenimo sopstveno dobro. </a:t>
            </a:r>
            <a:endParaRPr lang="sr-Latn-CS" altLang="en-US" sz="2000" b="1" i="1" smtClean="0"/>
          </a:p>
          <a:p>
            <a:pPr eaLnBrk="1" hangingPunct="1">
              <a:buFont typeface="Wingdings" pitchFamily="2" charset="2"/>
              <a:buNone/>
            </a:pPr>
            <a:r>
              <a:rPr lang="hsb-DE" altLang="en-US" sz="2000" b="1" smtClean="0"/>
              <a:t>Treba sebi da postavimo samo slede</a:t>
            </a:r>
            <a:r>
              <a:rPr lang="sr-Latn-CS" altLang="en-US" sz="2000" b="1" smtClean="0"/>
              <a:t>ć</a:t>
            </a:r>
            <a:r>
              <a:rPr lang="hsb-DE" altLang="en-US" sz="2000" b="1" smtClean="0"/>
              <a:t>e pitanje</a:t>
            </a:r>
            <a:r>
              <a:rPr lang="hsb-DE" altLang="en-US" sz="2000" smtClean="0"/>
              <a:t>: </a:t>
            </a:r>
          </a:p>
          <a:p>
            <a:pPr eaLnBrk="1" hangingPunct="1">
              <a:spcBef>
                <a:spcPct val="60000"/>
              </a:spcBef>
              <a:buFont typeface="Wingdings" pitchFamily="2" charset="2"/>
              <a:buNone/>
            </a:pPr>
            <a:r>
              <a:rPr lang="hsb-DE" altLang="en-US" sz="2000" smtClean="0"/>
              <a:t>	</a:t>
            </a:r>
            <a:r>
              <a:rPr lang="sr-Latn-CS" altLang="en-US" sz="2000" smtClean="0"/>
              <a:t>K</a:t>
            </a:r>
            <a:r>
              <a:rPr lang="hsb-DE" altLang="en-US" sz="2000" smtClean="0"/>
              <a:t>oja bismo na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ela ili postupke nazvali pravi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nima ili po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tenima </a:t>
            </a:r>
            <a:r>
              <a:rPr lang="hsb-DE" altLang="en-US" sz="2000" b="1" i="1" smtClean="0">
                <a:solidFill>
                  <a:srgbClr val="0070C0"/>
                </a:solidFill>
              </a:rPr>
              <a:t>kad ne bismo znali koje mesto zauzimamo u dru</a:t>
            </a:r>
            <a:r>
              <a:rPr lang="sr-Latn-CS" altLang="en-US" sz="2000" b="1" i="1" smtClean="0">
                <a:solidFill>
                  <a:srgbClr val="0070C0"/>
                </a:solidFill>
              </a:rPr>
              <a:t>š</a:t>
            </a:r>
            <a:r>
              <a:rPr lang="hsb-DE" altLang="en-US" sz="2000" b="1" i="1" smtClean="0">
                <a:solidFill>
                  <a:srgbClr val="0070C0"/>
                </a:solidFill>
              </a:rPr>
              <a:t>tvu</a:t>
            </a:r>
            <a:r>
              <a:rPr lang="hsb-DE" altLang="en-US" sz="2000" smtClean="0">
                <a:solidFill>
                  <a:srgbClr val="0070C0"/>
                </a:solidFill>
              </a:rPr>
              <a:t>? </a:t>
            </a:r>
          </a:p>
          <a:p>
            <a:pPr eaLnBrk="1" hangingPunct="1">
              <a:spcBef>
                <a:spcPct val="60000"/>
              </a:spcBef>
              <a:buFont typeface="Wingdings" pitchFamily="2" charset="2"/>
              <a:buNone/>
            </a:pPr>
            <a:r>
              <a:rPr lang="hsb-DE" altLang="en-US" sz="2000" smtClean="0"/>
              <a:t>	Tehnika “koprene neznanja” poma</a:t>
            </a:r>
            <a:r>
              <a:rPr lang="sr-Latn-CS" altLang="en-US" sz="2000" smtClean="0"/>
              <a:t>ž</a:t>
            </a:r>
            <a:r>
              <a:rPr lang="hsb-DE" altLang="en-US" sz="2000" smtClean="0"/>
              <a:t>e da se postigne </a:t>
            </a:r>
            <a:r>
              <a:rPr lang="hsb-DE" altLang="en-US" sz="2000" b="1" i="1" smtClean="0">
                <a:solidFill>
                  <a:srgbClr val="0070C0"/>
                </a:solidFill>
              </a:rPr>
              <a:t>objektivnost</a:t>
            </a:r>
            <a:r>
              <a:rPr lang="hsb-DE" altLang="en-US" sz="2000" smtClean="0"/>
              <a:t> u moralnim sudovima.</a:t>
            </a:r>
            <a:endParaRPr lang="fr-FR" altLang="en-US" sz="2000" smtClean="0"/>
          </a:p>
          <a:p>
            <a:pPr eaLnBrk="1" hangingPunct="1"/>
            <a:endParaRPr lang="en-US" altLang="en-US" sz="2400" smtClean="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50825" y="188913"/>
            <a:ext cx="8642350" cy="5383212"/>
          </a:xfrm>
        </p:spPr>
        <p:txBody>
          <a:bodyPr/>
          <a:lstStyle/>
          <a:p>
            <a:pPr marL="381000" indent="-381000" algn="ctr" eaLnBrk="1" hangingPunct="1">
              <a:buFont typeface="Wingdings 3" pitchFamily="18" charset="2"/>
              <a:buNone/>
            </a:pPr>
            <a:r>
              <a:rPr lang="sr-Latn-CS" altLang="en-US" sz="3600" b="1" smtClean="0"/>
              <a:t>Različiti oblici pravde </a:t>
            </a:r>
          </a:p>
          <a:p>
            <a:pPr marL="381000" indent="-381000" algn="ctr" eaLnBrk="1" hangingPunct="1">
              <a:buFont typeface="Wingdings 3" pitchFamily="18" charset="2"/>
              <a:buNone/>
            </a:pPr>
            <a:endParaRPr lang="sr-Latn-CS" altLang="en-US" sz="3600" b="1" smtClean="0"/>
          </a:p>
          <a:p>
            <a:pPr marL="381000" indent="-381000" eaLnBrk="1" hangingPunct="1">
              <a:lnSpc>
                <a:spcPct val="90000"/>
              </a:lnSpc>
              <a:buFont typeface="Wingdings 3" pitchFamily="18" charset="2"/>
              <a:buAutoNum type="arabicPeriod"/>
            </a:pPr>
            <a:r>
              <a:rPr lang="hsb-DE" altLang="en-US" sz="2000" b="1" smtClean="0">
                <a:solidFill>
                  <a:srgbClr val="7030A0"/>
                </a:solidFill>
              </a:rPr>
              <a:t>Kompenzatorna pravda</a:t>
            </a:r>
            <a:r>
              <a:rPr lang="hsb-DE" altLang="en-US" sz="2000" smtClean="0"/>
              <a:t>: obe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te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ivanje nekoga za ranije u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injenu nepravdu ili 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tetu</a:t>
            </a:r>
            <a:endParaRPr lang="hsb-DE" altLang="en-US" sz="2000" b="1" smtClean="0"/>
          </a:p>
          <a:p>
            <a:pPr marL="381000" indent="-381000" eaLnBrk="1" hangingPunct="1">
              <a:lnSpc>
                <a:spcPct val="90000"/>
              </a:lnSpc>
              <a:spcBef>
                <a:spcPct val="60000"/>
              </a:spcBef>
              <a:buFont typeface="Wingdings 3" pitchFamily="18" charset="2"/>
              <a:buAutoNum type="arabicPeriod"/>
            </a:pPr>
            <a:r>
              <a:rPr lang="hsb-DE" altLang="en-US" sz="2000" b="1" smtClean="0">
                <a:solidFill>
                  <a:srgbClr val="C00000"/>
                </a:solidFill>
              </a:rPr>
              <a:t>Retributivna pravda</a:t>
            </a:r>
            <a:r>
              <a:rPr lang="hsb-DE" altLang="en-US" sz="2000" b="1" smtClean="0"/>
              <a:t>: </a:t>
            </a:r>
            <a:r>
              <a:rPr lang="hsb-DE" altLang="en-US" sz="2000" smtClean="0"/>
              <a:t>ka</a:t>
            </a:r>
            <a:r>
              <a:rPr lang="sr-Latn-CS" altLang="en-US" sz="2000" smtClean="0"/>
              <a:t>ž</a:t>
            </a:r>
            <a:r>
              <a:rPr lang="hsb-DE" altLang="en-US" sz="2000" smtClean="0"/>
              <a:t>njavanje prekr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ioca zakona ili zlo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initelja</a:t>
            </a:r>
            <a:endParaRPr lang="hsb-DE" altLang="en-US" sz="2000" b="1" smtClean="0"/>
          </a:p>
          <a:p>
            <a:pPr marL="381000" indent="-381000" eaLnBrk="1" hangingPunct="1">
              <a:lnSpc>
                <a:spcPct val="90000"/>
              </a:lnSpc>
              <a:spcBef>
                <a:spcPct val="60000"/>
              </a:spcBef>
              <a:buFont typeface="Wingdings 3" pitchFamily="18" charset="2"/>
              <a:buAutoNum type="arabicPeriod"/>
            </a:pPr>
            <a:r>
              <a:rPr lang="hsb-DE" altLang="en-US" sz="2000" b="1" smtClean="0">
                <a:solidFill>
                  <a:srgbClr val="00B050"/>
                </a:solidFill>
              </a:rPr>
              <a:t>Proceduralna pravda</a:t>
            </a:r>
            <a:r>
              <a:rPr lang="hsb-DE" altLang="en-US" sz="2000" smtClean="0">
                <a:solidFill>
                  <a:srgbClr val="00B050"/>
                </a:solidFill>
              </a:rPr>
              <a:t>: </a:t>
            </a:r>
            <a:r>
              <a:rPr lang="hsb-DE" altLang="en-US" sz="2000" smtClean="0"/>
              <a:t>po</a:t>
            </a:r>
            <a:r>
              <a:rPr lang="sr-Latn-CS" altLang="en-US" sz="2000" smtClean="0"/>
              <a:t>š</a:t>
            </a:r>
            <a:r>
              <a:rPr lang="hsb-DE" altLang="en-US" sz="2000" smtClean="0"/>
              <a:t>ten postupak, praksa ili sporazum</a:t>
            </a:r>
            <a:endParaRPr lang="hsb-DE" altLang="en-US" sz="2000" b="1" smtClean="0"/>
          </a:p>
          <a:p>
            <a:pPr marL="381000" indent="-381000" eaLnBrk="1" hangingPunct="1">
              <a:lnSpc>
                <a:spcPct val="90000"/>
              </a:lnSpc>
              <a:spcBef>
                <a:spcPct val="60000"/>
              </a:spcBef>
              <a:buFont typeface="Wingdings 3" pitchFamily="18" charset="2"/>
              <a:buAutoNum type="arabicPeriod"/>
            </a:pPr>
            <a:r>
              <a:rPr lang="hsb-DE" altLang="en-US" sz="2000" b="1" smtClean="0">
                <a:solidFill>
                  <a:srgbClr val="002060"/>
                </a:solidFill>
              </a:rPr>
              <a:t>Distributivna pravda</a:t>
            </a:r>
            <a:r>
              <a:rPr lang="hsb-DE" altLang="en-US" sz="2000" smtClean="0"/>
              <a:t>: raspodela povlastica i optere</a:t>
            </a:r>
            <a:r>
              <a:rPr lang="sr-Latn-CS" altLang="en-US" sz="2000" smtClean="0"/>
              <a:t>ć</a:t>
            </a:r>
            <a:r>
              <a:rPr lang="hsb-DE" altLang="en-US" sz="2000" smtClean="0"/>
              <a:t>enja (bitna za delovanje vlasti)</a:t>
            </a:r>
            <a:endParaRPr lang="sr-Latn-CS" altLang="en-US" sz="2000" smtClean="0"/>
          </a:p>
          <a:p>
            <a:pPr marL="381000" indent="-381000" eaLnBrk="1" hangingPunct="1">
              <a:buFont typeface="Wingdings 3" pitchFamily="18" charset="2"/>
              <a:buAutoNum type="arabicPeriod"/>
            </a:pPr>
            <a:r>
              <a:rPr lang="hsb-DE" altLang="en-US" sz="2000" b="1" smtClean="0">
                <a:solidFill>
                  <a:srgbClr val="6E6263"/>
                </a:solidFill>
              </a:rPr>
              <a:t>Komutativna pravda</a:t>
            </a:r>
            <a:r>
              <a:rPr lang="hsb-DE" altLang="en-US" sz="2000" smtClean="0"/>
              <a:t>: pravda u transakcijama (naro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ito u biznisu), zahteva da se jednako razmenjuje za jednako.</a:t>
            </a:r>
            <a:endParaRPr lang="sr-Latn-CS" altLang="en-US" sz="2000" smtClean="0"/>
          </a:p>
          <a:p>
            <a:pPr marL="381000" indent="-381000" algn="ctr" eaLnBrk="1" hangingPunct="1">
              <a:spcBef>
                <a:spcPts val="1200"/>
              </a:spcBef>
              <a:buFont typeface="Wingdings 3" pitchFamily="18" charset="2"/>
              <a:buNone/>
            </a:pPr>
            <a:r>
              <a:rPr lang="hsb-DE" altLang="en-US" sz="2000" smtClean="0">
                <a:solidFill>
                  <a:srgbClr val="FF0000"/>
                </a:solidFill>
              </a:rPr>
              <a:t>Razmena ili transakcija je pravi</a:t>
            </a:r>
            <a:r>
              <a:rPr lang="sr-Latn-CS" altLang="en-US" sz="2000" smtClean="0">
                <a:solidFill>
                  <a:srgbClr val="FF0000"/>
                </a:solidFill>
              </a:rPr>
              <a:t>č</a:t>
            </a:r>
            <a:r>
              <a:rPr lang="hsb-DE" altLang="en-US" sz="2000" smtClean="0">
                <a:solidFill>
                  <a:srgbClr val="FF0000"/>
                </a:solidFill>
              </a:rPr>
              <a:t>na ili po</a:t>
            </a:r>
            <a:r>
              <a:rPr lang="sr-Latn-CS" altLang="en-US" sz="2000" smtClean="0">
                <a:solidFill>
                  <a:srgbClr val="FF0000"/>
                </a:solidFill>
              </a:rPr>
              <a:t>š</a:t>
            </a:r>
            <a:r>
              <a:rPr lang="hsb-DE" altLang="en-US" sz="2000" smtClean="0">
                <a:solidFill>
                  <a:srgbClr val="FF0000"/>
                </a:solidFill>
              </a:rPr>
              <a:t>tena ako obe strane:</a:t>
            </a:r>
            <a:endParaRPr lang="sr-Latn-CS" altLang="en-US" sz="2000" smtClean="0">
              <a:solidFill>
                <a:srgbClr val="FF0000"/>
              </a:solidFill>
            </a:endParaRPr>
          </a:p>
          <a:p>
            <a:pPr marL="381000" indent="-381000" algn="ctr" eaLnBrk="1" hangingPunct="1">
              <a:spcBef>
                <a:spcPts val="1200"/>
              </a:spcBef>
            </a:pPr>
            <a:r>
              <a:rPr lang="hsb-DE" altLang="en-US" sz="2000" b="1" i="1" smtClean="0">
                <a:solidFill>
                  <a:srgbClr val="FF0000"/>
                </a:solidFill>
              </a:rPr>
              <a:t>imaju pristupa svim odgovaraju</a:t>
            </a:r>
            <a:r>
              <a:rPr lang="sr-Latn-CS" altLang="en-US" sz="2000" b="1" i="1" smtClean="0">
                <a:solidFill>
                  <a:srgbClr val="FF0000"/>
                </a:solidFill>
              </a:rPr>
              <a:t>ć</a:t>
            </a:r>
            <a:r>
              <a:rPr lang="hsb-DE" altLang="en-US" sz="2000" b="1" i="1" smtClean="0">
                <a:solidFill>
                  <a:srgbClr val="FF0000"/>
                </a:solidFill>
              </a:rPr>
              <a:t>im informacijama</a:t>
            </a:r>
            <a:endParaRPr lang="sr-Latn-CS" altLang="en-US" sz="2000" b="1" i="1" smtClean="0">
              <a:solidFill>
                <a:srgbClr val="FF0000"/>
              </a:solidFill>
            </a:endParaRPr>
          </a:p>
          <a:p>
            <a:pPr marL="381000" indent="-381000" algn="ctr" eaLnBrk="1" hangingPunct="1">
              <a:spcBef>
                <a:spcPts val="1200"/>
              </a:spcBef>
            </a:pPr>
            <a:r>
              <a:rPr lang="hsb-DE" altLang="en-US" sz="2000" b="1" i="1" smtClean="0">
                <a:solidFill>
                  <a:srgbClr val="FF0000"/>
                </a:solidFill>
              </a:rPr>
              <a:t>ulaze u nju slobodno i bez prisile</a:t>
            </a:r>
            <a:endParaRPr lang="sr-Latn-CS" altLang="en-US" sz="2000" b="1" i="1" smtClean="0">
              <a:solidFill>
                <a:srgbClr val="FF0000"/>
              </a:solidFill>
            </a:endParaRPr>
          </a:p>
          <a:p>
            <a:pPr marL="381000" indent="-381000" algn="ctr" eaLnBrk="1" hangingPunct="1">
              <a:spcBef>
                <a:spcPts val="1200"/>
              </a:spcBef>
            </a:pPr>
            <a:r>
              <a:rPr lang="hsb-DE" altLang="en-US" sz="2000" b="1" i="1" smtClean="0">
                <a:solidFill>
                  <a:srgbClr val="FF0000"/>
                </a:solidFill>
              </a:rPr>
              <a:t>sti</a:t>
            </a:r>
            <a:r>
              <a:rPr lang="sr-Latn-CS" altLang="en-US" sz="2000" b="1" i="1" smtClean="0">
                <a:solidFill>
                  <a:srgbClr val="FF0000"/>
                </a:solidFill>
              </a:rPr>
              <a:t>č</a:t>
            </a:r>
            <a:r>
              <a:rPr lang="hsb-DE" altLang="en-US" sz="2000" b="1" i="1" smtClean="0">
                <a:solidFill>
                  <a:srgbClr val="FF0000"/>
                </a:solidFill>
              </a:rPr>
              <a:t>u iz nje korist </a:t>
            </a:r>
            <a:endParaRPr lang="fr-FR" altLang="en-US" sz="2000" b="1" i="1" smtClean="0">
              <a:solidFill>
                <a:srgbClr val="FF0000"/>
              </a:solidFill>
            </a:endParaRPr>
          </a:p>
          <a:p>
            <a:pPr marL="381000" indent="-381000" eaLnBrk="1" hangingPunct="1">
              <a:lnSpc>
                <a:spcPct val="90000"/>
              </a:lnSpc>
              <a:spcBef>
                <a:spcPct val="60000"/>
              </a:spcBef>
            </a:pPr>
            <a:endParaRPr lang="fr-FR" altLang="en-US" sz="2000" smtClean="0"/>
          </a:p>
          <a:p>
            <a:pPr marL="381000" indent="-381000" algn="ctr" eaLnBrk="1" hangingPunct="1">
              <a:buFont typeface="Wingdings 3" pitchFamily="18" charset="2"/>
              <a:buNone/>
            </a:pPr>
            <a:endParaRPr lang="sr-Latn-CS" altLang="en-US" sz="3600" b="1" smtClean="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4154487"/>
          </a:xfrm>
        </p:spPr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Latn-CS" kern="1200" dirty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Poslovna etika</a:t>
            </a:r>
            <a:br>
              <a:rPr lang="sr-Latn-CS" kern="1200" dirty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</a:br>
            <a:r>
              <a:rPr lang="sr-Latn-CS" kern="1200" dirty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i</a:t>
            </a:r>
            <a:r>
              <a:rPr lang="sr-Latn-CS" kern="120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/>
            </a:r>
            <a:br>
              <a:rPr lang="sr-Latn-CS" kern="120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</a:br>
            <a:r>
              <a:rPr lang="sr-Latn-CS" kern="120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moralna </a:t>
            </a:r>
            <a:r>
              <a:rPr lang="sr-Latn-CS" kern="1200" dirty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odgovornost kompanije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07950" y="2060575"/>
            <a:ext cx="9144000" cy="5214938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sr-Latn-CS" altLang="en-US" sz="2400" smtClean="0"/>
              <a:t>Postoje prvenstveno zato da služe deoničarima.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q"/>
            </a:pPr>
            <a:r>
              <a:rPr lang="sr-Latn-CS" altLang="en-US" sz="2400" smtClean="0"/>
              <a:t>Radna mesta, proizvodi, dobra, usluge su samo sredstva koja služe cilju maksimalnog uvećanja bogastva deoničara.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q"/>
            </a:pPr>
            <a:r>
              <a:rPr lang="sr-Latn-CS" altLang="en-US" sz="2400" smtClean="0"/>
              <a:t>Jedina uloga menadžera je, da u granicama zakona, deoničarima ostvare najveći mogući dobitak.</a:t>
            </a:r>
          </a:p>
          <a:p>
            <a:pPr eaLnBrk="1" hangingPunct="1">
              <a:buFont typeface="Wingdings" pitchFamily="2" charset="2"/>
              <a:buNone/>
            </a:pPr>
            <a:endParaRPr lang="fr-FR" altLang="en-US" sz="2400" smtClean="0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 idx="4294967295"/>
          </p:nvPr>
        </p:nvSpPr>
        <p:spPr>
          <a:solidFill>
            <a:srgbClr val="FF0000"/>
          </a:solidFill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kern="1200" dirty="0" err="1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Klasi</a:t>
            </a:r>
            <a:r>
              <a:rPr lang="sr-Latn-CS" kern="120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č</a:t>
            </a:r>
            <a:r>
              <a:rPr lang="fr-FR" kern="120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an </a:t>
            </a:r>
            <a:r>
              <a:rPr lang="fr-FR" kern="1200" dirty="0" err="1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pojam</a:t>
            </a:r>
            <a:r>
              <a:rPr lang="fr-FR" kern="1200" dirty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lang="fr-FR" kern="1200" dirty="0" err="1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korporacije</a:t>
            </a:r>
            <a:endParaRPr lang="fr-FR" kern="1200" dirty="0">
              <a:solidFill>
                <a:schemeClr val="bg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79388" y="1857375"/>
            <a:ext cx="8785225" cy="4811713"/>
          </a:xfrm>
        </p:spPr>
        <p:txBody>
          <a:bodyPr/>
          <a:lstStyle/>
          <a:p>
            <a:pPr eaLnBrk="1" hangingPunct="1"/>
            <a:r>
              <a:rPr lang="sr-Latn-CS" altLang="en-US" sz="2400" smtClean="0"/>
              <a:t>Mada su deoničari legalno vlasnici, često su samo </a:t>
            </a:r>
            <a:r>
              <a:rPr lang="sr-Latn-CS" altLang="en-US" sz="2400" b="1" smtClean="0"/>
              <a:t>račundžije</a:t>
            </a:r>
            <a:r>
              <a:rPr lang="sr-Latn-CS" altLang="en-US" sz="2400" smtClean="0"/>
              <a:t> bez stvarnog zanimanja za </a:t>
            </a:r>
            <a:r>
              <a:rPr lang="sr-Latn-CS" altLang="en-US" sz="2400" u="sng" smtClean="0"/>
              <a:t>dugoročnu</a:t>
            </a:r>
            <a:r>
              <a:rPr lang="sr-Latn-CS" altLang="en-US" sz="2400" smtClean="0"/>
              <a:t> budućnost kompanije. Čim akcije počnu da padaju, prodaju ih.</a:t>
            </a:r>
            <a:endParaRPr lang="en-US" altLang="en-US" sz="2400" smtClean="0"/>
          </a:p>
          <a:p>
            <a:pPr eaLnBrk="1" hangingPunct="1">
              <a:buFont typeface="Wingdings 3" pitchFamily="18" charset="2"/>
              <a:buNone/>
            </a:pPr>
            <a:endParaRPr lang="sr-Latn-CS" altLang="en-US" sz="2400" smtClean="0"/>
          </a:p>
          <a:p>
            <a:pPr eaLnBrk="1" hangingPunct="1">
              <a:spcBef>
                <a:spcPct val="60000"/>
              </a:spcBef>
            </a:pPr>
            <a:r>
              <a:rPr lang="sr-Latn-CS" altLang="en-US" sz="2400" smtClean="0"/>
              <a:t>Ostvarivanje vlasništva akcijskog kapitala kroz zajedničke fondove, investicione planove ili polise osiguranja čini da suvlasnici i ne znaju da su suvlasnici u osnovnom kapitalu neke kompanije.</a:t>
            </a:r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7803" y="315034"/>
            <a:ext cx="7956970" cy="984859"/>
          </a:xfrm>
          <a:solidFill>
            <a:srgbClr val="FF0000"/>
          </a:solidFill>
        </p:spPr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kern="1200" dirty="0" err="1">
                <a:solidFill>
                  <a:srgbClr val="FFFF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Kritika</a:t>
            </a:r>
            <a:r>
              <a:rPr lang="fr-FR" kern="1200" dirty="0">
                <a:solidFill>
                  <a:srgbClr val="FFFF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lang="fr-FR" kern="1200" dirty="0" err="1">
                <a:solidFill>
                  <a:srgbClr val="FFFF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klasi</a:t>
            </a:r>
            <a:r>
              <a:rPr lang="sr-Latn-CS" kern="1200" dirty="0">
                <a:solidFill>
                  <a:srgbClr val="FFFF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č</a:t>
            </a:r>
            <a:r>
              <a:rPr lang="fr-FR" kern="1200" dirty="0" err="1">
                <a:solidFill>
                  <a:srgbClr val="FFFF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nog</a:t>
            </a:r>
            <a:r>
              <a:rPr lang="fr-FR" kern="1200" dirty="0">
                <a:solidFill>
                  <a:srgbClr val="FFFF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lang="fr-FR" kern="1200" dirty="0" err="1">
                <a:solidFill>
                  <a:srgbClr val="FFFF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pojma</a:t>
            </a:r>
            <a:endParaRPr lang="fr-FR" kern="1200" dirty="0">
              <a:solidFill>
                <a:srgbClr val="FFFF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Content Placeholder 2"/>
          <p:cNvSpPr>
            <a:spLocks noGrp="1"/>
          </p:cNvSpPr>
          <p:nvPr>
            <p:ph idx="4294967295"/>
          </p:nvPr>
        </p:nvSpPr>
        <p:spPr>
          <a:xfrm>
            <a:off x="323850" y="1844675"/>
            <a:ext cx="8572500" cy="4143375"/>
          </a:xfrm>
        </p:spPr>
        <p:txBody>
          <a:bodyPr/>
          <a:lstStyle/>
          <a:p>
            <a:pPr eaLnBrk="1" hangingPunct="1"/>
            <a:r>
              <a:rPr lang="sr-Latn-CS" altLang="en-US" sz="2000" b="1" i="1" smtClean="0"/>
              <a:t>Stokholderi: </a:t>
            </a:r>
            <a:r>
              <a:rPr lang="sr-Latn-CS" altLang="en-US" sz="2000" smtClean="0"/>
              <a:t>akcionari (finansijski ulagači)</a:t>
            </a:r>
            <a:endParaRPr lang="en-US" altLang="en-US" sz="2000" smtClean="0"/>
          </a:p>
          <a:p>
            <a:pPr eaLnBrk="1" hangingPunct="1">
              <a:buFont typeface="Wingdings 3" pitchFamily="18" charset="2"/>
              <a:buNone/>
            </a:pPr>
            <a:endParaRPr lang="sr-Latn-CS" altLang="en-US" sz="2000" smtClean="0"/>
          </a:p>
          <a:p>
            <a:pPr eaLnBrk="1" hangingPunct="1">
              <a:spcBef>
                <a:spcPts val="600"/>
              </a:spcBef>
            </a:pPr>
            <a:r>
              <a:rPr lang="sr-Latn-CS" altLang="en-US" sz="2000" b="1" i="1" smtClean="0"/>
              <a:t>Stejkholderi</a:t>
            </a:r>
            <a:r>
              <a:rPr lang="sr-Latn-CS" altLang="en-US" sz="2000" smtClean="0"/>
              <a:t>: moralni akcionari (zaposleni, sindikati, dobavljači, potrošači, partneri, interesne grupe, privredna udruženja, institucije, građani, javnost...)</a:t>
            </a:r>
            <a:endParaRPr lang="en-US" altLang="en-US" sz="2000" smtClean="0"/>
          </a:p>
          <a:p>
            <a:pPr eaLnBrk="1" hangingPunct="1">
              <a:spcBef>
                <a:spcPts val="600"/>
              </a:spcBef>
              <a:buFont typeface="Wingdings 3" pitchFamily="18" charset="2"/>
              <a:buNone/>
            </a:pPr>
            <a:r>
              <a:rPr lang="en-US" altLang="en-US" sz="2000" smtClean="0"/>
              <a:t>	</a:t>
            </a:r>
            <a:r>
              <a:rPr lang="sr-Latn-CS" altLang="en-US" sz="2000" smtClean="0"/>
              <a:t>Svi oni koji su obuhvaćeni jednom poslovnom organizacijom, na koje o</a:t>
            </a:r>
            <a:r>
              <a:rPr lang="en-US" altLang="en-US" sz="2000" smtClean="0"/>
              <a:t>n</a:t>
            </a:r>
            <a:r>
              <a:rPr lang="sr-Latn-CS" altLang="en-US" sz="2000" smtClean="0"/>
              <a:t>a utiče svojim odlukama</a:t>
            </a:r>
            <a:endParaRPr lang="en-US" altLang="en-US" sz="2000" smtClean="0"/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hsb-DE" altLang="en-US" sz="2000" smtClean="0"/>
              <a:t>	Svi oni prema kojima korporacija ima ma kakve </a:t>
            </a:r>
            <a:r>
              <a:rPr lang="hsb-DE" altLang="en-US" sz="2000" b="1" i="1" smtClean="0">
                <a:solidFill>
                  <a:srgbClr val="FF0000"/>
                </a:solidFill>
              </a:rPr>
              <a:t>moralne obaveze </a:t>
            </a:r>
            <a:r>
              <a:rPr lang="hsb-DE" altLang="en-US" sz="2000" smtClean="0"/>
              <a:t>grupno se nazivaju moralnim akcionarima korporacije. </a:t>
            </a:r>
          </a:p>
          <a:p>
            <a:pPr eaLnBrk="1" hangingPunct="1">
              <a:lnSpc>
                <a:spcPct val="90000"/>
              </a:lnSpc>
              <a:spcBef>
                <a:spcPct val="60000"/>
              </a:spcBef>
            </a:pPr>
            <a:r>
              <a:rPr lang="hsb-DE" altLang="en-US" sz="2000" smtClean="0"/>
              <a:t>Moralno ulaga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ki pristup nas svojom snagom nagoni da bri</a:t>
            </a:r>
            <a:r>
              <a:rPr lang="sr-Latn-CS" altLang="en-US" sz="2000" smtClean="0"/>
              <a:t>ž</a:t>
            </a:r>
            <a:r>
              <a:rPr lang="hsb-DE" altLang="en-US" sz="2000" smtClean="0"/>
              <a:t>ljivo razmotrimo </a:t>
            </a:r>
            <a:r>
              <a:rPr lang="hsb-DE" altLang="en-US" sz="2000" b="1" smtClean="0">
                <a:solidFill>
                  <a:srgbClr val="FF0000"/>
                </a:solidFill>
              </a:rPr>
              <a:t>sve obaveze </a:t>
            </a:r>
            <a:r>
              <a:rPr lang="hsb-DE" altLang="en-US" sz="2000" smtClean="0"/>
              <a:t>uklju</a:t>
            </a:r>
            <a:r>
              <a:rPr lang="sr-Latn-CS" altLang="en-US" sz="2000" smtClean="0"/>
              <a:t>č</a:t>
            </a:r>
            <a:r>
              <a:rPr lang="hsb-DE" altLang="en-US" sz="2000" smtClean="0"/>
              <a:t>ene u neku odluku  </a:t>
            </a:r>
          </a:p>
          <a:p>
            <a:pPr eaLnBrk="1" hangingPunct="1">
              <a:lnSpc>
                <a:spcPct val="90000"/>
              </a:lnSpc>
              <a:spcBef>
                <a:spcPct val="60000"/>
              </a:spcBef>
            </a:pPr>
            <a:r>
              <a:rPr lang="hsb-DE" altLang="en-US" sz="2000" smtClean="0"/>
              <a:t>On prosto nala</a:t>
            </a:r>
            <a:r>
              <a:rPr lang="sr-Latn-CS" altLang="en-US" sz="2000" smtClean="0"/>
              <a:t>ž</a:t>
            </a:r>
            <a:r>
              <a:rPr lang="hsb-DE" altLang="en-US" sz="2000" smtClean="0"/>
              <a:t>e da se </a:t>
            </a:r>
            <a:r>
              <a:rPr lang="hsb-DE" altLang="en-US" sz="2000" b="1" i="1" smtClean="0">
                <a:solidFill>
                  <a:srgbClr val="FF0000"/>
                </a:solidFill>
              </a:rPr>
              <a:t>pravi</a:t>
            </a:r>
            <a:r>
              <a:rPr lang="sr-Latn-CS" altLang="en-US" sz="2000" b="1" i="1" smtClean="0">
                <a:solidFill>
                  <a:srgbClr val="FF0000"/>
                </a:solidFill>
              </a:rPr>
              <a:t>č</a:t>
            </a:r>
            <a:r>
              <a:rPr lang="hsb-DE" altLang="en-US" sz="2000" b="1" i="1" smtClean="0">
                <a:solidFill>
                  <a:srgbClr val="FF0000"/>
                </a:solidFill>
              </a:rPr>
              <a:t>no uzmu u obzir svi oni </a:t>
            </a:r>
            <a:r>
              <a:rPr lang="sr-Latn-CS" altLang="en-US" sz="2000" b="1" i="1" smtClean="0">
                <a:solidFill>
                  <a:srgbClr val="FF0000"/>
                </a:solidFill>
              </a:rPr>
              <a:t>č</a:t>
            </a:r>
            <a:r>
              <a:rPr lang="hsb-DE" altLang="en-US" sz="2000" b="1" i="1" smtClean="0">
                <a:solidFill>
                  <a:srgbClr val="FF0000"/>
                </a:solidFill>
              </a:rPr>
              <a:t>iji su interesi u igri.</a:t>
            </a:r>
            <a:r>
              <a:rPr lang="hsb-DE" altLang="en-US" sz="2000" b="1" smtClean="0">
                <a:solidFill>
                  <a:srgbClr val="FF0000"/>
                </a:solidFill>
              </a:rPr>
              <a:t> </a:t>
            </a:r>
            <a:endParaRPr lang="fr-FR" altLang="en-US" sz="2000" b="1" smtClean="0">
              <a:solidFill>
                <a:srgbClr val="FF0000"/>
              </a:solidFill>
            </a:endParaRPr>
          </a:p>
          <a:p>
            <a:pPr eaLnBrk="1" hangingPunct="1"/>
            <a:endParaRPr lang="en-US" altLang="en-US" sz="2000" smtClean="0"/>
          </a:p>
        </p:txBody>
      </p:sp>
      <p:sp>
        <p:nvSpPr>
          <p:cNvPr id="8397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3791"/>
            <a:ext cx="8229600" cy="1495320"/>
          </a:xfrm>
          <a:solidFill>
            <a:srgbClr val="00B050"/>
          </a:solidFill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i="1" kern="1200" dirty="0" err="1">
                <a:solidFill>
                  <a:srgbClr val="FFFF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Stockholders</a:t>
            </a:r>
            <a:r>
              <a:rPr lang="fr-FR" i="1" kern="1200" dirty="0">
                <a:solidFill>
                  <a:srgbClr val="FFFF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vs. </a:t>
            </a:r>
            <a:r>
              <a:rPr lang="fr-FR" i="1" kern="1200" dirty="0" err="1">
                <a:solidFill>
                  <a:srgbClr val="FFFF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Stakeholders</a:t>
            </a:r>
            <a:r>
              <a:rPr lang="sr-Latn-CS" i="1" kern="1200" dirty="0">
                <a:solidFill>
                  <a:srgbClr val="FFFF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lang="sr-Latn-CS" kern="1200" dirty="0">
                <a:solidFill>
                  <a:srgbClr val="FFFF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teorije</a:t>
            </a:r>
            <a:endParaRPr lang="en-US" kern="1200" dirty="0">
              <a:solidFill>
                <a:srgbClr val="FFFF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Content Placeholder 1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sr-Latn-CS" altLang="en-US" sz="4000" smtClean="0"/>
              <a:t>Zato, vođenje kompanije shodno </a:t>
            </a:r>
            <a:r>
              <a:rPr lang="sr-Latn-CS" altLang="en-US" sz="4000" u="sng" smtClean="0"/>
              <a:t>isključivim </a:t>
            </a:r>
            <a:r>
              <a:rPr lang="sr-Latn-CS" altLang="en-US" sz="4000" smtClean="0"/>
              <a:t>interesima deoničara </a:t>
            </a:r>
            <a:r>
              <a:rPr lang="sr-Latn-CS" altLang="en-US" sz="4000" u="sng" smtClean="0"/>
              <a:t>dugoročno</a:t>
            </a:r>
            <a:r>
              <a:rPr lang="sr-Latn-CS" altLang="en-US" sz="4000" smtClean="0"/>
              <a:t> je štetno po postojanje korporacije!</a:t>
            </a:r>
          </a:p>
          <a:p>
            <a:pPr eaLnBrk="1" hangingPunct="1"/>
            <a:endParaRPr lang="en-US" altLang="en-US" sz="4000" smtClean="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Content Placeholder 1"/>
          <p:cNvSpPr>
            <a:spLocks noGrp="1"/>
          </p:cNvSpPr>
          <p:nvPr>
            <p:ph idx="4294967295"/>
          </p:nvPr>
        </p:nvSpPr>
        <p:spPr>
          <a:xfrm>
            <a:off x="457200" y="260350"/>
            <a:ext cx="8229600" cy="5746750"/>
          </a:xfrm>
        </p:spPr>
        <p:txBody>
          <a:bodyPr/>
          <a:lstStyle/>
          <a:p>
            <a:pPr marL="547688" indent="-411163" eaLnBrk="1" hangingPunct="1">
              <a:buClr>
                <a:srgbClr val="000000"/>
              </a:buClr>
              <a:buFont typeface="Wingdings 3" pitchFamily="18" charset="2"/>
              <a:buNone/>
            </a:pPr>
            <a:r>
              <a:rPr lang="sr-Latn-CS" altLang="en-US" sz="2800" smtClean="0"/>
              <a:t>	</a:t>
            </a:r>
            <a:r>
              <a:rPr lang="sr-Latn-CS" altLang="en-US" sz="2800" b="1" smtClean="0">
                <a:solidFill>
                  <a:srgbClr val="0070C0"/>
                </a:solidFill>
              </a:rPr>
              <a:t>Poslovanje je podsistem šireg</a:t>
            </a:r>
            <a:r>
              <a:rPr lang="en-US" altLang="en-US" sz="2800" b="1" smtClean="0">
                <a:solidFill>
                  <a:srgbClr val="0070C0"/>
                </a:solidFill>
              </a:rPr>
              <a:t> dru</a:t>
            </a:r>
            <a:r>
              <a:rPr lang="sr-Latn-CS" altLang="en-US" sz="2800" b="1" smtClean="0">
                <a:solidFill>
                  <a:srgbClr val="0070C0"/>
                </a:solidFill>
              </a:rPr>
              <a:t>štvenog sistema i ima obavezu da:</a:t>
            </a:r>
          </a:p>
          <a:p>
            <a:pPr marL="547688" indent="-411163" eaLnBrk="1" hangingPunct="1">
              <a:buClr>
                <a:srgbClr val="000000"/>
              </a:buClr>
              <a:buFont typeface="Wingdings 3" pitchFamily="18" charset="2"/>
              <a:buNone/>
            </a:pPr>
            <a:endParaRPr lang="sr-Latn-CS" altLang="en-US" sz="2800" b="1" smtClean="0">
              <a:solidFill>
                <a:srgbClr val="0070C0"/>
              </a:solidFill>
            </a:endParaRPr>
          </a:p>
          <a:p>
            <a:pPr marL="547688" indent="-411163" eaLnBrk="1" hangingPunct="1">
              <a:buClr>
                <a:srgbClr val="000000"/>
              </a:buClr>
              <a:buFont typeface="Wingdings 3" pitchFamily="18" charset="2"/>
              <a:buNone/>
            </a:pPr>
            <a:endParaRPr lang="sr-Latn-CS" altLang="en-US" sz="2800" smtClean="0"/>
          </a:p>
          <a:p>
            <a:pPr marL="547688" indent="-411163" eaLnBrk="1" hangingPunct="1">
              <a:buClr>
                <a:srgbClr val="000000"/>
              </a:buClr>
              <a:buFont typeface="Wingdings 2" pitchFamily="18" charset="2"/>
              <a:buChar char=""/>
            </a:pPr>
            <a:r>
              <a:rPr lang="sr-Latn-CS" altLang="en-US" sz="2400" smtClean="0"/>
              <a:t>ispravno postupa prema svojim radnicima i mušterijama,</a:t>
            </a:r>
          </a:p>
          <a:p>
            <a:pPr marL="547688" indent="-411163" eaLnBrk="1" hangingPunct="1">
              <a:spcBef>
                <a:spcPts val="600"/>
              </a:spcBef>
              <a:buClr>
                <a:srgbClr val="000000"/>
              </a:buClr>
              <a:buFont typeface="Wingdings 2" pitchFamily="18" charset="2"/>
              <a:buChar char=""/>
            </a:pPr>
            <a:r>
              <a:rPr lang="sr-Latn-CS" altLang="en-US" sz="2400" smtClean="0"/>
              <a:t>adekvatno informiše,</a:t>
            </a:r>
          </a:p>
          <a:p>
            <a:pPr marL="547688" indent="-411163" eaLnBrk="1" hangingPunct="1">
              <a:spcBef>
                <a:spcPts val="600"/>
              </a:spcBef>
              <a:buClr>
                <a:srgbClr val="000000"/>
              </a:buClr>
              <a:buFont typeface="Wingdings 2" pitchFamily="18" charset="2"/>
              <a:buChar char=""/>
            </a:pPr>
            <a:r>
              <a:rPr lang="sr-Latn-CS" altLang="en-US" sz="2400" smtClean="0"/>
              <a:t>kontroliše toksični otpad,</a:t>
            </a:r>
          </a:p>
          <a:p>
            <a:pPr marL="547688" indent="-411163" eaLnBrk="1" hangingPunct="1">
              <a:spcBef>
                <a:spcPts val="600"/>
              </a:spcBef>
              <a:buClr>
                <a:srgbClr val="000000"/>
              </a:buClr>
              <a:buFont typeface="Wingdings 2" pitchFamily="18" charset="2"/>
              <a:buChar char=""/>
            </a:pPr>
            <a:r>
              <a:rPr lang="sr-Latn-CS" altLang="en-US" sz="2400" smtClean="0"/>
              <a:t>obezbeđuje odgovarajuću sigurnost svojih proizvoda primerenu aktuelnom nivou naučno-tehnološkog znanja,</a:t>
            </a:r>
          </a:p>
          <a:p>
            <a:pPr marL="547688" indent="-411163" eaLnBrk="1" hangingPunct="1">
              <a:spcBef>
                <a:spcPts val="600"/>
              </a:spcBef>
              <a:buClr>
                <a:srgbClr val="000000"/>
              </a:buClr>
              <a:buFont typeface="Wingdings 2" pitchFamily="18" charset="2"/>
              <a:buChar char=""/>
            </a:pPr>
            <a:r>
              <a:rPr lang="sr-Latn-CS" altLang="en-US" sz="2400" smtClean="0"/>
              <a:t>daje težinu onima s kojima je u interakciji (da </a:t>
            </a:r>
            <a:r>
              <a:rPr lang="sr-Latn-CS" altLang="en-US" sz="2400" b="1" i="1" smtClean="0"/>
              <a:t>uvažava njihove potrebe i interese</a:t>
            </a:r>
            <a:r>
              <a:rPr lang="sr-Latn-CS" altLang="en-US" sz="2400" smtClean="0"/>
              <a:t>)</a:t>
            </a:r>
            <a:endParaRPr lang="en-US" altLang="en-US" sz="2400" smtClean="0"/>
          </a:p>
          <a:p>
            <a:pPr marL="547688" indent="-411163" eaLnBrk="1" hangingPunct="1"/>
            <a:endParaRPr lang="en-US" altLang="en-US" sz="2400" smtClean="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Content Placeholder 2"/>
          <p:cNvSpPr>
            <a:spLocks noGrp="1"/>
          </p:cNvSpPr>
          <p:nvPr>
            <p:ph idx="4294967295"/>
          </p:nvPr>
        </p:nvSpPr>
        <p:spPr>
          <a:xfrm>
            <a:off x="617538" y="1652588"/>
            <a:ext cx="7929562" cy="3638550"/>
          </a:xfrm>
        </p:spPr>
        <p:txBody>
          <a:bodyPr/>
          <a:lstStyle/>
          <a:p>
            <a:pPr eaLnBrk="1" hangingPunct="1"/>
            <a:endParaRPr lang="sr-Latn-CS" altLang="en-US" sz="3600" smtClean="0"/>
          </a:p>
          <a:p>
            <a:pPr eaLnBrk="1" hangingPunct="1"/>
            <a:r>
              <a:rPr lang="sr-Latn-CS" altLang="en-US" sz="2400" smtClean="0">
                <a:cs typeface="Times New Roman" pitchFamily="18" charset="0"/>
              </a:rPr>
              <a:t>Proističe iz teorije moralnih ulagača ili deoničara </a:t>
            </a:r>
          </a:p>
          <a:p>
            <a:pPr eaLnBrk="1" hangingPunct="1"/>
            <a:r>
              <a:rPr lang="sr-Latn-CS" altLang="en-US" sz="2400" smtClean="0">
                <a:cs typeface="Times New Roman" pitchFamily="18" charset="0"/>
              </a:rPr>
              <a:t>P</a:t>
            </a:r>
            <a:r>
              <a:rPr lang="hsb-DE" altLang="en-US" sz="2400" smtClean="0">
                <a:cs typeface="Times New Roman" pitchFamily="18" charset="0"/>
              </a:rPr>
              <a:t>ru</a:t>
            </a:r>
            <a:r>
              <a:rPr lang="sr-Latn-CS" altLang="en-US" sz="2400" smtClean="0">
                <a:cs typeface="Times New Roman" pitchFamily="18" charset="0"/>
              </a:rPr>
              <a:t>ž</a:t>
            </a:r>
            <a:r>
              <a:rPr lang="hsb-DE" altLang="en-US" sz="2400" smtClean="0">
                <a:cs typeface="Times New Roman" pitchFamily="18" charset="0"/>
              </a:rPr>
              <a:t>a </a:t>
            </a:r>
            <a:r>
              <a:rPr lang="hsb-DE" altLang="en-US" sz="2400" b="1" u="sng" smtClean="0">
                <a:solidFill>
                  <a:srgbClr val="0070C0"/>
                </a:solidFill>
                <a:cs typeface="Times New Roman" pitchFamily="18" charset="0"/>
              </a:rPr>
              <a:t>uskla</a:t>
            </a:r>
            <a:r>
              <a:rPr lang="sr-Latn-CS" altLang="en-US" sz="2400" b="1" u="sng" smtClean="0">
                <a:solidFill>
                  <a:srgbClr val="0070C0"/>
                </a:solidFill>
                <a:cs typeface="Times New Roman" pitchFamily="18" charset="0"/>
              </a:rPr>
              <a:t>đ</a:t>
            </a:r>
            <a:r>
              <a:rPr lang="hsb-DE" altLang="en-US" sz="2400" b="1" u="sng" smtClean="0">
                <a:solidFill>
                  <a:srgbClr val="0070C0"/>
                </a:solidFill>
                <a:cs typeface="Times New Roman" pitchFamily="18" charset="0"/>
              </a:rPr>
              <a:t>en spoj motiva </a:t>
            </a:r>
            <a:r>
              <a:rPr lang="hsb-DE" altLang="en-US" sz="2400" smtClean="0">
                <a:cs typeface="Times New Roman" pitchFamily="18" charset="0"/>
              </a:rPr>
              <a:t>zasnovanih na profitu i vrednosti drugih orijentacija koje poma</a:t>
            </a:r>
            <a:r>
              <a:rPr lang="sr-Latn-CS" altLang="en-US" sz="2400" smtClean="0">
                <a:cs typeface="Times New Roman" pitchFamily="18" charset="0"/>
              </a:rPr>
              <a:t>ž</a:t>
            </a:r>
            <a:r>
              <a:rPr lang="hsb-DE" altLang="en-US" sz="2400" smtClean="0">
                <a:cs typeface="Times New Roman" pitchFamily="18" charset="0"/>
              </a:rPr>
              <a:t>u stvaranje </a:t>
            </a:r>
            <a:r>
              <a:rPr lang="hsb-DE" altLang="en-US" sz="2400" b="1" u="sng" smtClean="0">
                <a:solidFill>
                  <a:srgbClr val="0070C0"/>
                </a:solidFill>
                <a:cs typeface="Times New Roman" pitchFamily="18" charset="0"/>
              </a:rPr>
              <a:t>poverenja i saradnje </a:t>
            </a:r>
            <a:r>
              <a:rPr lang="hsb-DE" altLang="en-US" sz="2400" smtClean="0">
                <a:cs typeface="Times New Roman" pitchFamily="18" charset="0"/>
              </a:rPr>
              <a:t>me</a:t>
            </a:r>
            <a:r>
              <a:rPr lang="sr-Latn-CS" altLang="en-US" sz="2400" smtClean="0">
                <a:cs typeface="Times New Roman" pitchFamily="18" charset="0"/>
              </a:rPr>
              <a:t>đ</a:t>
            </a:r>
            <a:r>
              <a:rPr lang="hsb-DE" altLang="en-US" sz="2400" smtClean="0">
                <a:cs typeface="Times New Roman" pitchFamily="18" charset="0"/>
              </a:rPr>
              <a:t>u ljudima. </a:t>
            </a:r>
          </a:p>
          <a:p>
            <a:pPr eaLnBrk="1" hangingPunct="1">
              <a:spcBef>
                <a:spcPts val="1200"/>
              </a:spcBef>
            </a:pPr>
            <a:r>
              <a:rPr lang="hsb-DE" altLang="en-US" sz="2400" smtClean="0">
                <a:cs typeface="Times New Roman" pitchFamily="18" charset="0"/>
              </a:rPr>
              <a:t>Povezuje se sa idejom </a:t>
            </a:r>
            <a:r>
              <a:rPr lang="sr-Latn-CS" altLang="en-US" sz="2400" b="1" i="1" smtClean="0">
                <a:solidFill>
                  <a:srgbClr val="CC0066"/>
                </a:solidFill>
                <a:cs typeface="Times New Roman" pitchFamily="18" charset="0"/>
              </a:rPr>
              <a:t>samo</a:t>
            </a:r>
            <a:r>
              <a:rPr lang="hsb-DE" altLang="en-US" sz="2400" b="1" i="1" smtClean="0">
                <a:solidFill>
                  <a:srgbClr val="CC0066"/>
                </a:solidFill>
                <a:cs typeface="Times New Roman" pitchFamily="18" charset="0"/>
              </a:rPr>
              <a:t>prosve</a:t>
            </a:r>
            <a:r>
              <a:rPr lang="sr-Latn-CS" altLang="en-US" sz="2400" b="1" i="1" smtClean="0">
                <a:solidFill>
                  <a:srgbClr val="CC0066"/>
                </a:solidFill>
                <a:cs typeface="Times New Roman" pitchFamily="18" charset="0"/>
              </a:rPr>
              <a:t>ć</a:t>
            </a:r>
            <a:r>
              <a:rPr lang="hsb-DE" altLang="en-US" sz="2400" b="1" i="1" smtClean="0">
                <a:solidFill>
                  <a:srgbClr val="CC0066"/>
                </a:solidFill>
                <a:cs typeface="Times New Roman" pitchFamily="18" charset="0"/>
              </a:rPr>
              <a:t>enog interesa</a:t>
            </a:r>
            <a:r>
              <a:rPr lang="hsb-DE" altLang="en-US" sz="2400" i="1" smtClean="0">
                <a:solidFill>
                  <a:srgbClr val="CC0066"/>
                </a:solidFill>
                <a:cs typeface="Times New Roman" pitchFamily="18" charset="0"/>
              </a:rPr>
              <a:t>: </a:t>
            </a:r>
            <a:r>
              <a:rPr lang="hsb-DE" altLang="en-US" sz="2400" smtClean="0">
                <a:cs typeface="Times New Roman" pitchFamily="18" charset="0"/>
              </a:rPr>
              <a:t>odlaganje sopstvenog trenutnog interesa zarad dugoro</a:t>
            </a:r>
            <a:r>
              <a:rPr lang="sr-Latn-CS" altLang="en-US" sz="2400" smtClean="0">
                <a:cs typeface="Times New Roman" pitchFamily="18" charset="0"/>
              </a:rPr>
              <a:t>č</a:t>
            </a:r>
            <a:r>
              <a:rPr lang="hsb-DE" altLang="en-US" sz="2400" smtClean="0">
                <a:cs typeface="Times New Roman" pitchFamily="18" charset="0"/>
              </a:rPr>
              <a:t>nog</a:t>
            </a:r>
            <a:r>
              <a:rPr lang="sr-Latn-CS" altLang="en-US" sz="2400" smtClean="0">
                <a:cs typeface="Times New Roman" pitchFamily="18" charset="0"/>
              </a:rPr>
              <a:t>, stabilnijeg i uravnoteženijeg interesa</a:t>
            </a:r>
          </a:p>
          <a:p>
            <a:pPr eaLnBrk="1" hangingPunct="1"/>
            <a:endParaRPr lang="en-US" altLang="en-US" sz="2400" smtClean="0"/>
          </a:p>
        </p:txBody>
      </p:sp>
      <p:sp>
        <p:nvSpPr>
          <p:cNvPr id="87042" name="Title 1"/>
          <p:cNvSpPr>
            <a:spLocks noGrp="1"/>
          </p:cNvSpPr>
          <p:nvPr>
            <p:ph type="title" idx="4294967295"/>
          </p:nvPr>
        </p:nvSpPr>
        <p:spPr>
          <a:xfrm>
            <a:off x="571500" y="357188"/>
            <a:ext cx="8143875" cy="1511300"/>
          </a:xfrm>
          <a:solidFill>
            <a:schemeClr val="bg1"/>
          </a:solidFill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4800" kern="1200" dirty="0">
                <a:solidFill>
                  <a:srgbClr val="00206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Sporazumna etika</a:t>
            </a:r>
            <a:endParaRPr lang="en-US" sz="4800" kern="1200" dirty="0">
              <a:solidFill>
                <a:srgbClr val="00206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ncours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8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8_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 1">
    <a:dk1>
      <a:srgbClr val="000000"/>
    </a:dk1>
    <a:lt1>
      <a:srgbClr val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FFFFFF"/>
    </a:accent3>
    <a:accent4>
      <a:srgbClr val="000000"/>
    </a:accent4>
    <a:accent5>
      <a:srgbClr val="ADCEDC"/>
    </a:accent5>
    <a:accent6>
      <a:srgbClr val="C51B23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299</TotalTime>
  <Words>9909</Words>
  <Application>Microsoft Office PowerPoint</Application>
  <PresentationFormat>On-screen Show (4:3)</PresentationFormat>
  <Paragraphs>1046</Paragraphs>
  <Slides>164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164</vt:i4>
      </vt:variant>
    </vt:vector>
  </HeadingPairs>
  <TitlesOfParts>
    <vt:vector size="177" baseType="lpstr">
      <vt:lpstr>Arial</vt:lpstr>
      <vt:lpstr>Times New Roman</vt:lpstr>
      <vt:lpstr>Wingdings 3</vt:lpstr>
      <vt:lpstr>Verdana</vt:lpstr>
      <vt:lpstr>Wingdings 2</vt:lpstr>
      <vt:lpstr>Calibri</vt:lpstr>
      <vt:lpstr>Wingdings</vt:lpstr>
      <vt:lpstr>Lucida Sans Unicode</vt:lpstr>
      <vt:lpstr>Bookman Old Style</vt:lpstr>
      <vt:lpstr>Aharoni</vt:lpstr>
      <vt:lpstr>Arial Unicode MS</vt:lpstr>
      <vt:lpstr>Concourse</vt:lpstr>
      <vt:lpstr>8_Concourse</vt:lpstr>
      <vt:lpstr>Poslovna etika</vt:lpstr>
      <vt:lpstr>Ciljevi</vt:lpstr>
      <vt:lpstr>                     MORAL I ETIKA  Etika : starogrčki ethicos i ethos - moral i običaji  Moral: latinski moralitas i mores - običaji, navike, načini, karakter, prikladno ponašanje.   Moral označava: - postupake i delatnosti čija je ispravnost ili pogrešnost od značaja;  - pravila koja vladaju tim delatnostima i - vrednosti koje ti postupci usađuju, neguju i primenjuju.   Moralnost nekog društva je povezana sa običajima i navikama koje to društvo prihvata kao ispravne ili pogrešne  Moralnost: osnov stabilnosti društva </vt:lpstr>
      <vt:lpstr>Slide 4</vt:lpstr>
      <vt:lpstr>Osnovne moralne poluge:  razum, osećajnost i volja </vt:lpstr>
      <vt:lpstr>DVOSTRUKA OBAVEZNOST MORALA </vt:lpstr>
      <vt:lpstr>Slide 7</vt:lpstr>
      <vt:lpstr>ETIKA</vt:lpstr>
      <vt:lpstr>ETIKA  NAUKA O MORALU ILI ETOSU </vt:lpstr>
      <vt:lpstr>Slide 10</vt:lpstr>
      <vt:lpstr>Slide 11</vt:lpstr>
      <vt:lpstr>Slide 12</vt:lpstr>
      <vt:lpstr>Slide 13</vt:lpstr>
      <vt:lpstr>Mit o amoralnom biznisu</vt:lpstr>
      <vt:lpstr>Slide 15</vt:lpstr>
      <vt:lpstr>Slide 16</vt:lpstr>
      <vt:lpstr>Slide 17</vt:lpstr>
      <vt:lpstr>Slide 18</vt:lpstr>
      <vt:lpstr>Ograničenja slobode u biznisu</vt:lpstr>
      <vt:lpstr>Odnos biznisa i morala</vt:lpstr>
      <vt:lpstr>Slide 21</vt:lpstr>
      <vt:lpstr>Pitanje temelja svojine</vt:lpstr>
      <vt:lpstr>Biznis biznisa</vt:lpstr>
      <vt:lpstr>Slide 24</vt:lpstr>
      <vt:lpstr>Slide 25</vt:lpstr>
      <vt:lpstr>Slide 26</vt:lpstr>
      <vt:lpstr>Slide 27</vt:lpstr>
      <vt:lpstr>Odnos između kućnog vaspitanja i poslovnog morala</vt:lpstr>
      <vt:lpstr>Slide 29</vt:lpstr>
      <vt:lpstr>Slide 30</vt:lpstr>
      <vt:lpstr>Slide 31</vt:lpstr>
      <vt:lpstr>Slide 32</vt:lpstr>
      <vt:lpstr>Slide 33</vt:lpstr>
      <vt:lpstr>Poslovna etika kao pokret</vt:lpstr>
      <vt:lpstr>Slide 35</vt:lpstr>
      <vt:lpstr>Poslovna etika</vt:lpstr>
      <vt:lpstr>VREDNOSTI</vt:lpstr>
      <vt:lpstr>Slide 38</vt:lpstr>
      <vt:lpstr>Poslovna etika i  vrednosti</vt:lpstr>
      <vt:lpstr>Vrednosti demokratskog građanskog društva</vt:lpstr>
      <vt:lpstr>Slide 41</vt:lpstr>
      <vt:lpstr>Poslovna etika</vt:lpstr>
      <vt:lpstr>Posledice biznisa</vt:lpstr>
      <vt:lpstr>Osnovni principi poslovne etike</vt:lpstr>
      <vt:lpstr>Nivoi delovanja poslovne etike</vt:lpstr>
      <vt:lpstr>Etički problematična polja u biznisu</vt:lpstr>
      <vt:lpstr>Zadaci poslovne etike</vt:lpstr>
      <vt:lpstr>Poslovna etika je polje od praktičnog značaja, ali od onih koji je proučavaju zavisi da li će ono što uče pretvoriti u praksu.</vt:lpstr>
      <vt:lpstr>Konvencionalni moral i etički relativizam</vt:lpstr>
      <vt:lpstr>Nivoi moralnog razvoja (Kohlberg)  1. Prekonvencionalni nivo:  reakcija na kazne i nagrade.  2. Konvencionalni nivo:  socijalizacija, učenje, konvencionalna pravila, uloge.  3. Postkonvencionalni nivo:  autonomija, samoprihvatanje moralnih načela, unutrašnja samoobaveznost.    </vt:lpstr>
      <vt:lpstr>Subjektivni i objektivni moral  1. Moralni sudovi o ispravnosti ili neispravnosti neke radnje imaju sveopštu važnost. 2. Moralni sudovi su toliko značajni da premašuju druge obzire, pa smo obavezni da učinimo nešto što ponekad i ne želimo. - Razlika između onog što verujemo da je ispravno (subjektivno) i onog što je stvarno ispravno (objektivnog).  - Postupci, a ne osobe. Etički relativizam: Poriče objektivnost moralnih sudova – moralno je ono što neko veruje da je moralno.</vt:lpstr>
      <vt:lpstr>Relativizam  - Kulturni relativizam - Normativni etički relativizam: moralni sudovi nisu ispravni ili pogrešni, nego izrazi mišljenja i osećanja. - Da li vrednujemo postupke ili osobe?  - Traganje za argumentima.  - Usmerenje prema vrednostima. </vt:lpstr>
      <vt:lpstr>Moralni apsolutizam  - Verovanje da postoje opšte i večne vrednosti i opšteprimenjiva moralna načela - Moral nije večan, to je nastojanje ljudskih bića da usvoje načela koja će upravljati ljudskim društvom i omogućiti da ljudi žive zajedno i povinuju se pravilima koje bi svako od njih razumno prihvatio.</vt:lpstr>
      <vt:lpstr>Moralni pluralizam  - Radikalni moralni pluralizam: stanje u kojem se ljudi drže međusobno nepomirljivih shvatanja moralnosti, šta je moralno ispravno, a šta nije?   - Moral jednog društva mora biti zajednički.  - Zajedničko jezgro vrednosti: tolerancija za pojedinačne razlike.  Zajedničke vrednosti: uvažavanje ljudskih bića, uvažavaanje istine, uvažavanje svojine drugih.  - Značaj za internacionalni biznis.</vt:lpstr>
      <vt:lpstr>Pristup etičkoj teoriji  - Sukobljavanje moralnih načela. - Etičke teorije sistematizuju uobičajene moralne sudove, utvrđuju i brane moralna načela i nude postupke argumentovanja i odlučivanja za rešavanje teških i spornih slučajeva. - Konvencionalni moral je polazište za etičku teoriju, mada ne mora biti uvek u pravu. - Etička teorija pokušava da obrazloži konvencionalni moral, kritikuje ga i ispravlja. - Teleološki (consequentionalism) i deontološki (deonotological) pristup.</vt:lpstr>
      <vt:lpstr>Slide 56</vt:lpstr>
      <vt:lpstr>Priroda etičke argumentacije</vt:lpstr>
      <vt:lpstr>Zašto su nam potrebne etičke teorije?</vt:lpstr>
      <vt:lpstr>Etička argumentacija</vt:lpstr>
      <vt:lpstr>OSNOVNI PRISTUPI ETIČKOJ ARGUMENTACIJI</vt:lpstr>
      <vt:lpstr>Utilitaristički pristup</vt:lpstr>
      <vt:lpstr>Slide 62</vt:lpstr>
      <vt:lpstr>Slide 63</vt:lpstr>
      <vt:lpstr>Slide 64</vt:lpstr>
      <vt:lpstr>Slide 65</vt:lpstr>
      <vt:lpstr>Nedostaci utilitarističkog pristupa </vt:lpstr>
      <vt:lpstr>Slide 67</vt:lpstr>
      <vt:lpstr>Slide 68</vt:lpstr>
      <vt:lpstr>Slide 69</vt:lpstr>
      <vt:lpstr>Slide 70</vt:lpstr>
      <vt:lpstr>Deontološki pristup</vt:lpstr>
      <vt:lpstr>Slide 72</vt:lpstr>
      <vt:lpstr>Slide 73</vt:lpstr>
      <vt:lpstr>Slide 74</vt:lpstr>
      <vt:lpstr>Kantov kategorički imperativ</vt:lpstr>
      <vt:lpstr>Slide 76</vt:lpstr>
      <vt:lpstr>2. Druga formulacija Kantovog kategoričkog  imperativa </vt:lpstr>
      <vt:lpstr>Treća formulacija kategoričkog imperativa </vt:lpstr>
      <vt:lpstr>Slide 79</vt:lpstr>
      <vt:lpstr>Slide 80</vt:lpstr>
      <vt:lpstr>Slide 81</vt:lpstr>
      <vt:lpstr>Problemi u primeni deontološkog stanovišta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Pravda</vt:lpstr>
      <vt:lpstr>Slide 92</vt:lpstr>
      <vt:lpstr>Poslovna etika i moralna odgovornost kompanije</vt:lpstr>
      <vt:lpstr>Klasičan pojam korporacije</vt:lpstr>
      <vt:lpstr>Kritika klasičnog pojma</vt:lpstr>
      <vt:lpstr>Stockholders vs. Stakeholders teorije</vt:lpstr>
      <vt:lpstr>Slide 97</vt:lpstr>
      <vt:lpstr>Slide 98</vt:lpstr>
      <vt:lpstr>Sporazumna etika</vt:lpstr>
      <vt:lpstr>Ključni aspekti sporazumne etike</vt:lpstr>
      <vt:lpstr>Slide 101</vt:lpstr>
      <vt:lpstr>Slide 102</vt:lpstr>
      <vt:lpstr>Slide 103</vt:lpstr>
      <vt:lpstr>Slide 104</vt:lpstr>
      <vt:lpstr>Moralni profil korporacije </vt:lpstr>
      <vt:lpstr>Profit: kako, na koji način?</vt:lpstr>
      <vt:lpstr>Slide 107</vt:lpstr>
      <vt:lpstr>Slide 108</vt:lpstr>
      <vt:lpstr>Slide 109</vt:lpstr>
      <vt:lpstr>Slide 110</vt:lpstr>
      <vt:lpstr>Slide 111</vt:lpstr>
      <vt:lpstr>Slide 112</vt:lpstr>
      <vt:lpstr>Slide 113</vt:lpstr>
      <vt:lpstr>Slide 114</vt:lpstr>
      <vt:lpstr>Slide 115</vt:lpstr>
      <vt:lpstr>Korporativna društvena odgovornost</vt:lpstr>
      <vt:lpstr>Akteri savremenog društva</vt:lpstr>
      <vt:lpstr>Slide 118</vt:lpstr>
      <vt:lpstr>Slide 119</vt:lpstr>
      <vt:lpstr>Slide 120</vt:lpstr>
      <vt:lpstr>Slide 121</vt:lpstr>
      <vt:lpstr>Slide 122</vt:lpstr>
      <vt:lpstr>Slide 123</vt:lpstr>
      <vt:lpstr>Slide 124</vt:lpstr>
      <vt:lpstr>Slide 125</vt:lpstr>
      <vt:lpstr>Slide 126</vt:lpstr>
      <vt:lpstr>Slide 127</vt:lpstr>
      <vt:lpstr>Slide 128</vt:lpstr>
      <vt:lpstr>Slide 129</vt:lpstr>
      <vt:lpstr>Temelj i svrha profesionalnih etičkih kodeksa</vt:lpstr>
      <vt:lpstr>Posebne obaveze </vt:lpstr>
      <vt:lpstr>Slide 132</vt:lpstr>
      <vt:lpstr>Profesionalna etika</vt:lpstr>
      <vt:lpstr>Slide 134</vt:lpstr>
      <vt:lpstr>Imperativ poverenja</vt:lpstr>
      <vt:lpstr>Slide 136</vt:lpstr>
      <vt:lpstr>Slide 137</vt:lpstr>
      <vt:lpstr>Slide 138</vt:lpstr>
      <vt:lpstr>Slide 139</vt:lpstr>
      <vt:lpstr>Profesionalna pravila i moralne obaveze</vt:lpstr>
      <vt:lpstr>Slide 141</vt:lpstr>
      <vt:lpstr>Slide 142</vt:lpstr>
      <vt:lpstr>Slide 143</vt:lpstr>
      <vt:lpstr>Slide 144</vt:lpstr>
      <vt:lpstr>Slide 145</vt:lpstr>
      <vt:lpstr>Slide 146</vt:lpstr>
      <vt:lpstr>Slide 147</vt:lpstr>
      <vt:lpstr>Slide 148</vt:lpstr>
      <vt:lpstr>Slide 149</vt:lpstr>
      <vt:lpstr>Slide 150</vt:lpstr>
      <vt:lpstr>Slide 151</vt:lpstr>
      <vt:lpstr>Slide 152</vt:lpstr>
      <vt:lpstr>Slide 153</vt:lpstr>
      <vt:lpstr>Slide 154</vt:lpstr>
      <vt:lpstr>Slide 155</vt:lpstr>
      <vt:lpstr>Slide 156</vt:lpstr>
      <vt:lpstr>Etika i novac</vt:lpstr>
      <vt:lpstr>Korupcija i kulturni diverzitet</vt:lpstr>
      <vt:lpstr>Akti protiv mita i korupcije</vt:lpstr>
      <vt:lpstr>Međunarodni biznis i etika </vt:lpstr>
      <vt:lpstr>Potreba i opravdanje za poslovnu etiku u tržišnoj privredi</vt:lpstr>
      <vt:lpstr>Poslovna etika i  vrednosti</vt:lpstr>
      <vt:lpstr>Vrednosti demokratskog građanskog društva i principi poslovne etike</vt:lpstr>
      <vt:lpstr>Slide 164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Poslovna etika</dc:title>
  <dc:creator>Microsoft Office User</dc:creator>
  <cp:lastModifiedBy>Mirjana</cp:lastModifiedBy>
  <cp:revision>16</cp:revision>
  <dcterms:created xsi:type="dcterms:W3CDTF">2016-10-19T08:06:33Z</dcterms:created>
  <dcterms:modified xsi:type="dcterms:W3CDTF">2018-09-13T16:44:45Z</dcterms:modified>
</cp:coreProperties>
</file>